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_rels/presentation.xml.rels" ContentType="application/vnd.openxmlformats-package.relationships+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2.xml.rels" ContentType="application/vnd.openxmlformats-package.relationships+xml"/>
  <Override PartName="/ppt/slideLayouts/_rels/slideLayout20.xml.rels" ContentType="application/vnd.openxmlformats-package.relationships+xml"/>
  <Override PartName="/ppt/slideLayouts/slideLayout6.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3.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media/image9.png" ContentType="image/png"/>
  <Override PartName="/ppt/media/image13.png" ContentType="image/png"/>
  <Override PartName="/ppt/media/image8.png" ContentType="image/png"/>
  <Override PartName="/ppt/media/image12.png" ContentType="image/png"/>
  <Override PartName="/ppt/media/image7.png" ContentType="image/png"/>
  <Override PartName="/ppt/media/image1.jpeg" ContentType="image/jpeg"/>
  <Override PartName="/ppt/media/image11.png" ContentType="image/png"/>
  <Override PartName="/ppt/media/image6.png" ContentType="image/png"/>
  <Override PartName="/ppt/media/image5.jpeg" ContentType="image/jpeg"/>
  <Override PartName="/ppt/media/image4.jpeg" ContentType="image/jpeg"/>
  <Override PartName="/ppt/media/image2.png" ContentType="image/png"/>
  <Override PartName="/ppt/media/image25.png" ContentType="image/png"/>
  <Override PartName="/ppt/media/image3.png" ContentType="image/png"/>
  <Override PartName="/ppt/media/image26.png" ContentType="image/png"/>
  <Override PartName="/ppt/media/image10.png" ContentType="image/png"/>
  <Override PartName="/ppt/media/image27.png" ContentType="image/png"/>
  <Override PartName="/ppt/media/image15.png" ContentType="image/png"/>
  <Override PartName="/ppt/media/image24.png" ContentType="image/png"/>
  <Override PartName="/ppt/media/image23.png" ContentType="image/png"/>
  <Override PartName="/ppt/media/image22.png" ContentType="image/png"/>
  <Override PartName="/ppt/media/image21.png" ContentType="image/png"/>
  <Override PartName="/ppt/media/image19.png" ContentType="image/png"/>
  <Override PartName="/ppt/media/image28.jpeg" ContentType="image/jpeg"/>
  <Override PartName="/ppt/media/image20.png" ContentType="image/png"/>
  <Override PartName="/ppt/media/image18.png" ContentType="image/png"/>
  <Override PartName="/ppt/media/image17.png" ContentType="image/png"/>
  <Override PartName="/ppt/media/image16.png" ContentType="image/png"/>
  <Override PartName="/ppt/media/image14.png" ContentType="image/png"/>
  <Override PartName="/ppt/charts/chart7.xml" ContentType="application/vnd.openxmlformats-officedocument.drawingml.chart+xml"/>
  <Override PartName="/ppt/charts/chart8.xml" ContentType="application/vnd.openxmlformats-officedocument.drawingml.chart+xml"/>
  <Override PartName="/ppt/slides/slide1.xml" ContentType="application/vnd.openxmlformats-officedocument.presentationml.slide+xml"/>
  <Override PartName="/ppt/slides/_rels/slide11.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3.xml.rels" ContentType="application/vnd.openxmlformats-package.relationships+xml"/>
  <Override PartName="/ppt/slides/_rels/slide5.xml.rels" ContentType="application/vnd.openxmlformats-package.relationships+xml"/>
  <Override PartName="/ppt/slides/_rels/slide2.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Lst>
  <p:sldSz cx="12192000" cy="685800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
</Relationships>
</file>

<file path=ppt/charts/chart7.xml><?xml version="1.0" encoding="utf-8"?>
<c:chartSpace xmlns:c="http://schemas.openxmlformats.org/drawingml/2006/chart" xmlns:a="http://schemas.openxmlformats.org/drawingml/2006/main" xmlns:r="http://schemas.openxmlformats.org/officeDocument/2006/relationships">
  <c:lang val="en-US"/>
  <c:roundedCorners val="0"/>
  <c:chart>
    <c:autoTitleDeleted val="1"/>
    <c:view3D>
      <c:rotX val="11"/>
      <c:rotY val="25"/>
      <c:rAngAx val="1"/>
      <c:perspective val="40"/>
    </c:view3D>
    <c:floor>
      <c:spPr>
        <a:solidFill>
          <a:srgbClr val="cccccc"/>
        </a:solidFill>
        <a:ln w="9360">
          <a:noFill/>
        </a:ln>
      </c:spPr>
    </c:floor>
    <c:sideWall>
      <c:spPr>
        <a:noFill/>
        <a:ln w="9360">
          <a:solidFill>
            <a:srgbClr val="b3b3b3"/>
          </a:solidFill>
          <a:round/>
        </a:ln>
      </c:spPr>
    </c:sideWall>
    <c:backWall>
      <c:spPr>
        <a:noFill/>
        <a:ln w="9360">
          <a:solidFill>
            <a:srgbClr val="b3b3b3"/>
          </a:solidFill>
          <a:round/>
        </a:ln>
      </c:spPr>
    </c:backWall>
    <c:plotArea>
      <c:bar3DChart>
        <c:barDir val="col"/>
        <c:grouping val="clustered"/>
        <c:varyColors val="0"/>
        <c:ser>
          <c:idx val="0"/>
          <c:order val="0"/>
          <c:tx>
            <c:strRef>
              <c:f>label 0</c:f>
              <c:strCache>
                <c:ptCount val="1"/>
                <c:pt idx="0">
                  <c:v>Column B</c:v>
                </c:pt>
              </c:strCache>
            </c:strRef>
          </c:tx>
          <c:spPr>
            <a:solidFill>
              <a:srgbClr val="001e33"/>
            </a:solidFill>
            <a:ln>
              <a:noFill/>
            </a:ln>
          </c:spPr>
          <c:invertIfNegative val="0"/>
          <c:dLbls>
            <c:txPr>
              <a:bodyPr/>
              <a:lstStyle/>
              <a:p>
                <a:pPr>
                  <a:defRPr b="0" sz="1000" spc="-1" strike="noStrike">
                    <a:solidFill>
                      <a:srgbClr val="000000"/>
                    </a:solidFill>
                    <a:latin typeface="Arial"/>
                    <a:ea typeface="DejaVu Sans"/>
                  </a:defRPr>
                </a:pPr>
              </a:p>
            </c:txPr>
            <c:showLegendKey val="0"/>
            <c:showVal val="0"/>
            <c:showCatName val="0"/>
            <c:showSerName val="0"/>
            <c:showPercent val="0"/>
            <c:separator> </c:separator>
            <c:showLeaderLines val="0"/>
          </c:dLbls>
          <c:cat>
            <c:strRef>
              <c:f>categories</c:f>
              <c:strCache>
                <c:ptCount val="5"/>
                <c:pt idx="0">
                  <c:v>15000</c:v>
                </c:pt>
                <c:pt idx="1">
                  <c:v>45000</c:v>
                </c:pt>
                <c:pt idx="2">
                  <c:v>75000</c:v>
                </c:pt>
                <c:pt idx="3">
                  <c:v>105000</c:v>
                </c:pt>
                <c:pt idx="4">
                  <c:v>135000</c:v>
                </c:pt>
              </c:strCache>
            </c:strRef>
          </c:cat>
          <c:val>
            <c:numRef>
              <c:f>0</c:f>
              <c:numCache>
                <c:formatCode>General</c:formatCode>
                <c:ptCount val="5"/>
                <c:pt idx="0">
                  <c:v>0.225</c:v>
                </c:pt>
                <c:pt idx="1">
                  <c:v>2.025</c:v>
                </c:pt>
                <c:pt idx="2">
                  <c:v>5.625</c:v>
                </c:pt>
                <c:pt idx="3">
                  <c:v>11.025</c:v>
                </c:pt>
                <c:pt idx="4">
                  <c:v>18.225</c:v>
                </c:pt>
              </c:numCache>
            </c:numRef>
          </c:val>
        </c:ser>
        <c:gapWidth val="100"/>
        <c:shape val="cylinder"/>
        <c:axId val="57953607"/>
        <c:axId val="66681439"/>
        <c:axId val="0"/>
      </c:bar3DChart>
      <c:catAx>
        <c:axId val="57953607"/>
        <c:scaling>
          <c:orientation val="minMax"/>
        </c:scaling>
        <c:delete val="0"/>
        <c:axPos val="b"/>
        <c:title>
          <c:tx>
            <c:rich>
              <a:bodyPr rot="0"/>
              <a:lstStyle/>
              <a:p>
                <a:pPr>
                  <a:defRPr b="0" sz="900" spc="-1" strike="noStrike">
                    <a:solidFill>
                      <a:srgbClr val="000000"/>
                    </a:solidFill>
                    <a:latin typeface="Arial"/>
                    <a:ea typeface="DejaVu Sans"/>
                  </a:defRPr>
                </a:pPr>
                <a:r>
                  <a:rPr b="0" sz="900" spc="-1" strike="noStrike">
                    <a:solidFill>
                      <a:srgbClr val="000000"/>
                    </a:solidFill>
                    <a:latin typeface="Arial"/>
                    <a:ea typeface="DejaVu Sans"/>
                  </a:rPr>
                  <a:t>Training Dataset Size</a:t>
                </a:r>
              </a:p>
            </c:rich>
          </c:tx>
          <c:overlay val="0"/>
          <c:spPr>
            <a:noFill/>
            <a:ln>
              <a:noFill/>
            </a:ln>
          </c:spPr>
        </c:title>
        <c:numFmt formatCode="[$-409]mm/dd/yyyy" sourceLinked="1"/>
        <c:majorTickMark val="out"/>
        <c:minorTickMark val="none"/>
        <c:tickLblPos val="nextTo"/>
        <c:spPr>
          <a:ln w="9360">
            <a:solidFill>
              <a:srgbClr val="b3b3b3"/>
            </a:solidFill>
            <a:round/>
          </a:ln>
        </c:spPr>
        <c:txPr>
          <a:bodyPr/>
          <a:lstStyle/>
          <a:p>
            <a:pPr>
              <a:defRPr b="0" sz="1000" spc="-1" strike="noStrike">
                <a:solidFill>
                  <a:srgbClr val="000000"/>
                </a:solidFill>
                <a:latin typeface="Arial"/>
                <a:ea typeface="DejaVu Sans"/>
              </a:defRPr>
            </a:pPr>
          </a:p>
        </c:txPr>
        <c:crossAx val="66681439"/>
        <c:crosses val="autoZero"/>
        <c:auto val="1"/>
        <c:lblAlgn val="ctr"/>
        <c:lblOffset val="100"/>
        <c:noMultiLvlLbl val="0"/>
      </c:catAx>
      <c:valAx>
        <c:axId val="66681439"/>
        <c:scaling>
          <c:orientation val="minMax"/>
        </c:scaling>
        <c:delete val="0"/>
        <c:axPos val="l"/>
        <c:majorGridlines>
          <c:spPr>
            <a:ln w="9360">
              <a:solidFill>
                <a:srgbClr val="b3b3b3"/>
              </a:solidFill>
              <a:round/>
            </a:ln>
          </c:spPr>
        </c:majorGridlines>
        <c:title>
          <c:tx>
            <c:rich>
              <a:bodyPr rot="-5400000"/>
              <a:lstStyle/>
              <a:p>
                <a:pPr>
                  <a:defRPr b="0" sz="900" spc="-1" strike="noStrike">
                    <a:solidFill>
                      <a:srgbClr val="000000"/>
                    </a:solidFill>
                    <a:latin typeface="Arial"/>
                    <a:ea typeface="DejaVu Sans"/>
                  </a:defRPr>
                </a:pPr>
                <a:r>
                  <a:rPr b="0" sz="900" spc="-1" strike="noStrike">
                    <a:solidFill>
                      <a:srgbClr val="000000"/>
                    </a:solidFill>
                    <a:latin typeface="Arial"/>
                    <a:ea typeface="DejaVu Sans"/>
                  </a:rPr>
                  <a:t>Time Consumption (s)</a:t>
                </a:r>
              </a:p>
            </c:rich>
          </c:tx>
          <c:overlay val="0"/>
          <c:spPr>
            <a:noFill/>
            <a:ln>
              <a:noFill/>
            </a:ln>
          </c:spPr>
        </c:title>
        <c:numFmt formatCode="General" sourceLinked="0"/>
        <c:majorTickMark val="out"/>
        <c:minorTickMark val="none"/>
        <c:tickLblPos val="nextTo"/>
        <c:spPr>
          <a:ln w="9360">
            <a:solidFill>
              <a:srgbClr val="b3b3b3"/>
            </a:solidFill>
            <a:round/>
          </a:ln>
        </c:spPr>
        <c:txPr>
          <a:bodyPr/>
          <a:lstStyle/>
          <a:p>
            <a:pPr>
              <a:defRPr b="0" sz="1000" spc="-1" strike="noStrike">
                <a:solidFill>
                  <a:srgbClr val="000000"/>
                </a:solidFill>
                <a:latin typeface="Arial"/>
                <a:ea typeface="DejaVu Sans"/>
              </a:defRPr>
            </a:pPr>
          </a:p>
        </c:txPr>
        <c:crossAx val="57953607"/>
        <c:crosses val="autoZero"/>
        <c:crossBetween val="between"/>
      </c:valAx>
    </c:plotArea>
    <c:plotVisOnly val="1"/>
    <c:dispBlanksAs val="gap"/>
  </c:chart>
  <c:spPr>
    <a:solidFill>
      <a:srgbClr val="ffffff"/>
    </a:solidFill>
    <a:ln w="9360">
      <a:noFill/>
    </a:ln>
  </c:spPr>
</c:chartSpace>
</file>

<file path=ppt/charts/chart8.xml><?xml version="1.0" encoding="utf-8"?>
<c:chartSpace xmlns:c="http://schemas.openxmlformats.org/drawingml/2006/chart" xmlns:a="http://schemas.openxmlformats.org/drawingml/2006/main" xmlns:r="http://schemas.openxmlformats.org/officeDocument/2006/relationships">
  <c:lang val="en-US"/>
  <c:roundedCorners val="0"/>
  <c:chart>
    <c:autoTitleDeleted val="1"/>
    <c:view3D>
      <c:rotX val="11"/>
      <c:rotY val="25"/>
      <c:rAngAx val="1"/>
      <c:perspective val="40"/>
    </c:view3D>
    <c:floor>
      <c:spPr>
        <a:solidFill>
          <a:srgbClr val="cccccc"/>
        </a:solidFill>
        <a:ln w="9360">
          <a:noFill/>
        </a:ln>
      </c:spPr>
    </c:floor>
    <c:sideWall>
      <c:spPr>
        <a:noFill/>
        <a:ln w="9360">
          <a:solidFill>
            <a:srgbClr val="b3b3b3"/>
          </a:solidFill>
          <a:round/>
        </a:ln>
      </c:spPr>
    </c:sideWall>
    <c:backWall>
      <c:spPr>
        <a:noFill/>
        <a:ln w="9360">
          <a:solidFill>
            <a:srgbClr val="b3b3b3"/>
          </a:solidFill>
          <a:round/>
        </a:ln>
      </c:spPr>
    </c:backWall>
    <c:plotArea>
      <c:bar3DChart>
        <c:barDir val="col"/>
        <c:grouping val="clustered"/>
        <c:varyColors val="0"/>
        <c:ser>
          <c:idx val="0"/>
          <c:order val="0"/>
          <c:tx>
            <c:strRef>
              <c:f>label 0</c:f>
              <c:strCache>
                <c:ptCount val="1"/>
                <c:pt idx="0">
                  <c:v>Column B</c:v>
                </c:pt>
              </c:strCache>
            </c:strRef>
          </c:tx>
          <c:spPr>
            <a:solidFill>
              <a:srgbClr val="48ac76"/>
            </a:solidFill>
            <a:ln>
              <a:noFill/>
            </a:ln>
          </c:spPr>
          <c:invertIfNegative val="0"/>
          <c:dLbls>
            <c:txPr>
              <a:bodyPr/>
              <a:lstStyle/>
              <a:p>
                <a:pPr>
                  <a:defRPr b="0" sz="1000" spc="-1" strike="noStrike">
                    <a:solidFill>
                      <a:srgbClr val="000000"/>
                    </a:solidFill>
                    <a:latin typeface="Arial"/>
                    <a:ea typeface="DejaVu Sans"/>
                  </a:defRPr>
                </a:pPr>
              </a:p>
            </c:txPr>
            <c:showLegendKey val="0"/>
            <c:showVal val="0"/>
            <c:showCatName val="0"/>
            <c:showSerName val="0"/>
            <c:showPercent val="0"/>
            <c:separator> </c:separator>
            <c:showLeaderLines val="0"/>
          </c:dLbls>
          <c:cat>
            <c:strRef>
              <c:f>categories</c:f>
              <c:strCache>
                <c:ptCount val="5"/>
                <c:pt idx="0">
                  <c:v>15000</c:v>
                </c:pt>
                <c:pt idx="1">
                  <c:v>45000</c:v>
                </c:pt>
                <c:pt idx="2">
                  <c:v>75000</c:v>
                </c:pt>
                <c:pt idx="3">
                  <c:v>105000</c:v>
                </c:pt>
                <c:pt idx="4">
                  <c:v>135000</c:v>
                </c:pt>
              </c:strCache>
            </c:strRef>
          </c:cat>
          <c:val>
            <c:numRef>
              <c:f>0</c:f>
              <c:numCache>
                <c:formatCode>General</c:formatCode>
                <c:ptCount val="5"/>
                <c:pt idx="0">
                  <c:v>15</c:v>
                </c:pt>
                <c:pt idx="1">
                  <c:v>45</c:v>
                </c:pt>
                <c:pt idx="2">
                  <c:v>75</c:v>
                </c:pt>
                <c:pt idx="3">
                  <c:v>105</c:v>
                </c:pt>
                <c:pt idx="4">
                  <c:v>135</c:v>
                </c:pt>
              </c:numCache>
            </c:numRef>
          </c:val>
        </c:ser>
        <c:gapWidth val="100"/>
        <c:shape val="cylinder"/>
        <c:axId val="56863768"/>
        <c:axId val="81460992"/>
        <c:axId val="0"/>
      </c:bar3DChart>
      <c:catAx>
        <c:axId val="56863768"/>
        <c:scaling>
          <c:orientation val="minMax"/>
        </c:scaling>
        <c:delete val="0"/>
        <c:axPos val="b"/>
        <c:title>
          <c:tx>
            <c:rich>
              <a:bodyPr rot="0"/>
              <a:lstStyle/>
              <a:p>
                <a:pPr>
                  <a:defRPr b="0" sz="900" spc="-1" strike="noStrike">
                    <a:solidFill>
                      <a:srgbClr val="000000"/>
                    </a:solidFill>
                    <a:latin typeface="Arial"/>
                    <a:ea typeface="DejaVu Sans"/>
                  </a:defRPr>
                </a:pPr>
                <a:r>
                  <a:rPr b="0" sz="900" spc="-1" strike="noStrike">
                    <a:solidFill>
                      <a:srgbClr val="000000"/>
                    </a:solidFill>
                    <a:latin typeface="Arial"/>
                    <a:ea typeface="DejaVu Sans"/>
                  </a:rPr>
                  <a:t>Training Dataset Size</a:t>
                </a:r>
              </a:p>
            </c:rich>
          </c:tx>
          <c:overlay val="0"/>
          <c:spPr>
            <a:noFill/>
            <a:ln>
              <a:noFill/>
            </a:ln>
          </c:spPr>
        </c:title>
        <c:numFmt formatCode="[$-409]mm/dd/yyyy" sourceLinked="1"/>
        <c:majorTickMark val="out"/>
        <c:minorTickMark val="none"/>
        <c:tickLblPos val="nextTo"/>
        <c:spPr>
          <a:ln w="9360">
            <a:solidFill>
              <a:srgbClr val="b3b3b3"/>
            </a:solidFill>
            <a:round/>
          </a:ln>
        </c:spPr>
        <c:txPr>
          <a:bodyPr/>
          <a:lstStyle/>
          <a:p>
            <a:pPr>
              <a:defRPr b="0" sz="1000" spc="-1" strike="noStrike">
                <a:solidFill>
                  <a:srgbClr val="000000"/>
                </a:solidFill>
                <a:latin typeface="Arial"/>
                <a:ea typeface="DejaVu Sans"/>
              </a:defRPr>
            </a:pPr>
          </a:p>
        </c:txPr>
        <c:crossAx val="81460992"/>
        <c:crosses val="autoZero"/>
        <c:auto val="1"/>
        <c:lblAlgn val="ctr"/>
        <c:lblOffset val="100"/>
        <c:noMultiLvlLbl val="0"/>
      </c:catAx>
      <c:valAx>
        <c:axId val="81460992"/>
        <c:scaling>
          <c:orientation val="minMax"/>
        </c:scaling>
        <c:delete val="0"/>
        <c:axPos val="l"/>
        <c:majorGridlines>
          <c:spPr>
            <a:ln w="9360">
              <a:solidFill>
                <a:srgbClr val="b3b3b3"/>
              </a:solidFill>
              <a:round/>
            </a:ln>
          </c:spPr>
        </c:majorGridlines>
        <c:title>
          <c:tx>
            <c:rich>
              <a:bodyPr rot="-5400000"/>
              <a:lstStyle/>
              <a:p>
                <a:pPr>
                  <a:defRPr b="0" sz="900" spc="-1" strike="noStrike">
                    <a:solidFill>
                      <a:srgbClr val="000000"/>
                    </a:solidFill>
                    <a:latin typeface="Arial"/>
                    <a:ea typeface="DejaVu Sans"/>
                  </a:defRPr>
                </a:pPr>
                <a:r>
                  <a:rPr b="0" sz="900" spc="-1" strike="noStrike">
                    <a:solidFill>
                      <a:srgbClr val="000000"/>
                    </a:solidFill>
                    <a:latin typeface="Arial"/>
                    <a:ea typeface="DejaVu Sans"/>
                  </a:rPr>
                  <a:t>Memory Consumption (MB)</a:t>
                </a:r>
              </a:p>
            </c:rich>
          </c:tx>
          <c:overlay val="0"/>
          <c:spPr>
            <a:noFill/>
            <a:ln>
              <a:noFill/>
            </a:ln>
          </c:spPr>
        </c:title>
        <c:numFmt formatCode="General" sourceLinked="0"/>
        <c:majorTickMark val="out"/>
        <c:minorTickMark val="none"/>
        <c:tickLblPos val="nextTo"/>
        <c:spPr>
          <a:ln w="9360">
            <a:solidFill>
              <a:srgbClr val="b3b3b3"/>
            </a:solidFill>
            <a:round/>
          </a:ln>
        </c:spPr>
        <c:txPr>
          <a:bodyPr/>
          <a:lstStyle/>
          <a:p>
            <a:pPr>
              <a:defRPr b="0" sz="1000" spc="-1" strike="noStrike">
                <a:solidFill>
                  <a:srgbClr val="000000"/>
                </a:solidFill>
                <a:latin typeface="Arial"/>
                <a:ea typeface="DejaVu Sans"/>
              </a:defRPr>
            </a:pPr>
          </a:p>
        </c:txPr>
        <c:crossAx val="56863768"/>
        <c:crosses val="autoZero"/>
        <c:crossBetween val="between"/>
      </c:valAx>
    </c:plotArea>
    <c:plotVisOnly val="1"/>
    <c:dispBlanksAs val="gap"/>
  </c:chart>
  <c:spPr>
    <a:solidFill>
      <a:srgbClr val="ffffff"/>
    </a:solidFill>
    <a:ln w="9360">
      <a:noFill/>
    </a:ln>
  </c:spPr>
</c:chartSpace>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3.png>
</file>

<file path=ppt/media/image4.jpeg>
</file>

<file path=ppt/media/image5.jpe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9"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3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2"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3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3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35"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3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3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41"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43"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45"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4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5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52"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4"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5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56"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8"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5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0"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2" name="PlaceHolder 2"/>
          <p:cNvSpPr>
            <a:spLocks noGrp="1"/>
          </p:cNvSpPr>
          <p:nvPr>
            <p:ph type="body"/>
          </p:nvPr>
        </p:nvSpPr>
        <p:spPr>
          <a:xfrm>
            <a:off x="609480" y="1604520"/>
            <a:ext cx="10972440" cy="1896840"/>
          </a:xfrm>
          <a:prstGeom prst="rect">
            <a:avLst/>
          </a:prstGeom>
        </p:spPr>
        <p:txBody>
          <a:bodyPr lIns="0" rIns="0" tIns="0" bIns="0">
            <a:normAutofit/>
          </a:bodyPr>
          <a:p>
            <a:endParaRPr b="0" lang="en-US" sz="3200" spc="-1" strike="noStrike">
              <a:latin typeface="Arial"/>
            </a:endParaRPr>
          </a:p>
        </p:txBody>
      </p:sp>
      <p:sp>
        <p:nvSpPr>
          <p:cNvPr id="63" name="PlaceHolder 3"/>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65"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6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67"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
        <p:nvSpPr>
          <p:cNvPr id="68" name="PlaceHolder 5"/>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0" name="PlaceHolder 2"/>
          <p:cNvSpPr>
            <a:spLocks noGrp="1"/>
          </p:cNvSpPr>
          <p:nvPr>
            <p:ph type="body"/>
          </p:nvPr>
        </p:nvSpPr>
        <p:spPr>
          <a:xfrm>
            <a:off x="609480" y="1604520"/>
            <a:ext cx="3533040" cy="1896840"/>
          </a:xfrm>
          <a:prstGeom prst="rect">
            <a:avLst/>
          </a:prstGeom>
        </p:spPr>
        <p:txBody>
          <a:bodyPr lIns="0" rIns="0" tIns="0" bIns="0">
            <a:normAutofit/>
          </a:bodyPr>
          <a:p>
            <a:endParaRPr b="0" lang="en-US" sz="3200" spc="-1" strike="noStrike">
              <a:latin typeface="Arial"/>
            </a:endParaRPr>
          </a:p>
        </p:txBody>
      </p:sp>
      <p:sp>
        <p:nvSpPr>
          <p:cNvPr id="71" name="PlaceHolder 3"/>
          <p:cNvSpPr>
            <a:spLocks noGrp="1"/>
          </p:cNvSpPr>
          <p:nvPr>
            <p:ph type="body"/>
          </p:nvPr>
        </p:nvSpPr>
        <p:spPr>
          <a:xfrm>
            <a:off x="4319640" y="1604520"/>
            <a:ext cx="3533040" cy="1896840"/>
          </a:xfrm>
          <a:prstGeom prst="rect">
            <a:avLst/>
          </a:prstGeom>
        </p:spPr>
        <p:txBody>
          <a:bodyPr lIns="0" rIns="0" tIns="0" bIns="0">
            <a:normAutofit/>
          </a:bodyPr>
          <a:p>
            <a:endParaRPr b="0" lang="en-US" sz="3200" spc="-1" strike="noStrike">
              <a:latin typeface="Arial"/>
            </a:endParaRPr>
          </a:p>
        </p:txBody>
      </p:sp>
      <p:sp>
        <p:nvSpPr>
          <p:cNvPr id="72" name="PlaceHolder 4"/>
          <p:cNvSpPr>
            <a:spLocks noGrp="1"/>
          </p:cNvSpPr>
          <p:nvPr>
            <p:ph type="body"/>
          </p:nvPr>
        </p:nvSpPr>
        <p:spPr>
          <a:xfrm>
            <a:off x="8029800" y="1604520"/>
            <a:ext cx="3533040" cy="1896840"/>
          </a:xfrm>
          <a:prstGeom prst="rect">
            <a:avLst/>
          </a:prstGeom>
        </p:spPr>
        <p:txBody>
          <a:bodyPr lIns="0" rIns="0" tIns="0" bIns="0">
            <a:normAutofit/>
          </a:bodyPr>
          <a:p>
            <a:endParaRPr b="0" lang="en-US" sz="3200" spc="-1" strike="noStrike">
              <a:latin typeface="Arial"/>
            </a:endParaRPr>
          </a:p>
        </p:txBody>
      </p:sp>
      <p:sp>
        <p:nvSpPr>
          <p:cNvPr id="73" name="PlaceHolder 5"/>
          <p:cNvSpPr>
            <a:spLocks noGrp="1"/>
          </p:cNvSpPr>
          <p:nvPr>
            <p:ph type="body"/>
          </p:nvPr>
        </p:nvSpPr>
        <p:spPr>
          <a:xfrm>
            <a:off x="609480" y="3682080"/>
            <a:ext cx="3533040" cy="1896840"/>
          </a:xfrm>
          <a:prstGeom prst="rect">
            <a:avLst/>
          </a:prstGeom>
        </p:spPr>
        <p:txBody>
          <a:bodyPr lIns="0" rIns="0" tIns="0" bIns="0">
            <a:normAutofit/>
          </a:bodyPr>
          <a:p>
            <a:endParaRPr b="0" lang="en-US" sz="3200" spc="-1" strike="noStrike">
              <a:latin typeface="Arial"/>
            </a:endParaRPr>
          </a:p>
        </p:txBody>
      </p:sp>
      <p:sp>
        <p:nvSpPr>
          <p:cNvPr id="74" name="PlaceHolder 6"/>
          <p:cNvSpPr>
            <a:spLocks noGrp="1"/>
          </p:cNvSpPr>
          <p:nvPr>
            <p:ph type="body"/>
          </p:nvPr>
        </p:nvSpPr>
        <p:spPr>
          <a:xfrm>
            <a:off x="4319640" y="3682080"/>
            <a:ext cx="3533040" cy="1896840"/>
          </a:xfrm>
          <a:prstGeom prst="rect">
            <a:avLst/>
          </a:prstGeom>
        </p:spPr>
        <p:txBody>
          <a:bodyPr lIns="0" rIns="0" tIns="0" bIns="0">
            <a:normAutofit/>
          </a:bodyPr>
          <a:p>
            <a:endParaRPr b="0" lang="en-US" sz="3200" spc="-1" strike="noStrike">
              <a:latin typeface="Arial"/>
            </a:endParaRPr>
          </a:p>
        </p:txBody>
      </p:sp>
      <p:sp>
        <p:nvSpPr>
          <p:cNvPr id="75" name="PlaceHolder 7"/>
          <p:cNvSpPr>
            <a:spLocks noGrp="1"/>
          </p:cNvSpPr>
          <p:nvPr>
            <p:ph type="body"/>
          </p:nvPr>
        </p:nvSpPr>
        <p:spPr>
          <a:xfrm>
            <a:off x="8029800" y="3682080"/>
            <a:ext cx="353304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1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US" sz="3200" spc="-1" strike="noStrike">
              <a:latin typeface="Arial"/>
            </a:endParaRPr>
          </a:p>
        </p:txBody>
      </p:sp>
      <p:sp>
        <p:nvSpPr>
          <p:cNvPr id="14" name="PlaceHolder 4"/>
          <p:cNvSpPr>
            <a:spLocks noGrp="1"/>
          </p:cNvSpPr>
          <p:nvPr>
            <p:ph type="body"/>
          </p:nvPr>
        </p:nvSpPr>
        <p:spPr>
          <a:xfrm>
            <a:off x="60948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rIns="0" tIns="0" bIns="0">
            <a:normAutofit/>
          </a:bodyPr>
          <a:p>
            <a:endParaRPr b="0" lang="en-US" sz="3200" spc="-1" strike="noStrike">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US"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endParaRPr b="0" lang="en-US"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US" sz="3200" spc="-1" strike="noStrike">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US" sz="3200" spc="-1" strike="noStrike">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US"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edit </a:t>
            </a:r>
            <a:r>
              <a:rPr b="0" lang="en-US" sz="4400" spc="-1" strike="noStrike">
                <a:latin typeface="Arial"/>
              </a:rPr>
              <a:t>the title text </a:t>
            </a:r>
            <a:r>
              <a:rPr b="0" lang="en-US" sz="4400" spc="-1" strike="noStrike">
                <a:latin typeface="Arial"/>
              </a:rPr>
              <a:t>format</a:t>
            </a:r>
            <a:endParaRPr b="0" lang="en-US" sz="4400" spc="-1" strike="noStrike">
              <a:latin typeface="Arial"/>
            </a:endParaRPr>
          </a:p>
        </p:txBody>
      </p:sp>
      <p:sp>
        <p:nvSpPr>
          <p:cNvPr id="1"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609480" y="273600"/>
            <a:ext cx="10972440" cy="1144800"/>
          </a:xfrm>
          <a:prstGeom prst="rect">
            <a:avLst/>
          </a:prstGeom>
        </p:spPr>
        <p:txBody>
          <a:bodyPr lIns="0" rIns="0" tIns="0" bIns="0" anchor="ctr">
            <a:noAutofit/>
          </a:bodyPr>
          <a:p>
            <a:pPr algn="ctr"/>
            <a:r>
              <a:rPr b="0" lang="en-US" sz="4400" spc="-1" strike="noStrike">
                <a:latin typeface="Arial"/>
              </a:rPr>
              <a:t>Click to </a:t>
            </a:r>
            <a:r>
              <a:rPr b="0" lang="en-US" sz="4400" spc="-1" strike="noStrike">
                <a:latin typeface="Arial"/>
              </a:rPr>
              <a:t>edit the </a:t>
            </a:r>
            <a:r>
              <a:rPr b="0" lang="en-US" sz="4400" spc="-1" strike="noStrike">
                <a:latin typeface="Arial"/>
              </a:rPr>
              <a:t>title text </a:t>
            </a:r>
            <a:r>
              <a:rPr b="0" lang="en-US" sz="4400" spc="-1" strike="noStrike">
                <a:latin typeface="Arial"/>
              </a:rPr>
              <a:t>format</a:t>
            </a:r>
            <a:endParaRPr b="0" lang="en-US" sz="4400" spc="-1" strike="noStrike">
              <a:latin typeface="Arial"/>
            </a:endParaRPr>
          </a:p>
        </p:txBody>
      </p:sp>
      <p:sp>
        <p:nvSpPr>
          <p:cNvPr id="39"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3200" spc="-1" strike="noStrike">
                <a:latin typeface="Arial"/>
              </a:rPr>
              <a:t>Click to edit the outline text format</a:t>
            </a:r>
            <a:endParaRPr b="0" lang="en-US" sz="3200" spc="-1" strike="noStrike">
              <a:latin typeface="Arial"/>
            </a:endParaRPr>
          </a:p>
          <a:p>
            <a:pPr lvl="1" marL="864000" indent="-324000">
              <a:spcBef>
                <a:spcPts val="1134"/>
              </a:spcBef>
              <a:buClr>
                <a:srgbClr val="000000"/>
              </a:buClr>
              <a:buSzPct val="75000"/>
              <a:buFont typeface="Symbol" charset="2"/>
              <a:buChar char=""/>
            </a:pPr>
            <a:r>
              <a:rPr b="0" lang="en-US" sz="2800" spc="-1" strike="noStrike">
                <a:latin typeface="Arial"/>
              </a:rPr>
              <a:t>Second Outline Level</a:t>
            </a:r>
            <a:endParaRPr b="0" lang="en-US" sz="2800" spc="-1" strike="noStrike">
              <a:latin typeface="Arial"/>
            </a:endParaRPr>
          </a:p>
          <a:p>
            <a:pPr lvl="2" marL="1296000" indent="-288000">
              <a:spcBef>
                <a:spcPts val="850"/>
              </a:spcBef>
              <a:buClr>
                <a:srgbClr val="000000"/>
              </a:buClr>
              <a:buSzPct val="45000"/>
              <a:buFont typeface="Wingdings" charset="2"/>
              <a:buChar char=""/>
            </a:pPr>
            <a:r>
              <a:rPr b="0" lang="en-US" sz="2400" spc="-1" strike="noStrike">
                <a:latin typeface="Arial"/>
              </a:rPr>
              <a:t>Third Outline Level</a:t>
            </a:r>
            <a:endParaRPr b="0" lang="en-US" sz="2400" spc="-1" strike="noStrike">
              <a:latin typeface="Arial"/>
            </a:endParaRPr>
          </a:p>
          <a:p>
            <a:pPr lvl="3" marL="1728000" indent="-216000">
              <a:spcBef>
                <a:spcPts val="567"/>
              </a:spcBef>
              <a:buClr>
                <a:srgbClr val="000000"/>
              </a:buClr>
              <a:buSzPct val="75000"/>
              <a:buFont typeface="Symbol" charset="2"/>
              <a:buChar char=""/>
            </a:pPr>
            <a:r>
              <a:rPr b="0" lang="en-US" sz="2000" spc="-1" strike="noStrike">
                <a:latin typeface="Arial"/>
              </a:rPr>
              <a:t>Fourth Outline Level</a:t>
            </a:r>
            <a:endParaRPr b="0" lang="en-US" sz="2000" spc="-1" strike="noStrike">
              <a:latin typeface="Arial"/>
            </a:endParaRPr>
          </a:p>
          <a:p>
            <a:pPr lvl="4" marL="2160000" indent="-216000">
              <a:spcBef>
                <a:spcPts val="283"/>
              </a:spcBef>
              <a:buClr>
                <a:srgbClr val="000000"/>
              </a:buClr>
              <a:buSzPct val="45000"/>
              <a:buFont typeface="Wingdings" charset="2"/>
              <a:buChar char=""/>
            </a:pPr>
            <a:r>
              <a:rPr b="0" lang="en-US" sz="2000" spc="-1" strike="noStrike">
                <a:latin typeface="Arial"/>
              </a:rPr>
              <a:t>Fifth Outline Level</a:t>
            </a:r>
            <a:endParaRPr b="0" lang="en-US" sz="2000" spc="-1" strike="noStrike">
              <a:latin typeface="Arial"/>
            </a:endParaRPr>
          </a:p>
          <a:p>
            <a:pPr lvl="5" marL="2592000" indent="-216000">
              <a:spcBef>
                <a:spcPts val="283"/>
              </a:spcBef>
              <a:buClr>
                <a:srgbClr val="000000"/>
              </a:buClr>
              <a:buSzPct val="45000"/>
              <a:buFont typeface="Wingdings" charset="2"/>
              <a:buChar char=""/>
            </a:pPr>
            <a:r>
              <a:rPr b="0" lang="en-US" sz="2000" spc="-1" strike="noStrike">
                <a:latin typeface="Arial"/>
              </a:rPr>
              <a:t>Sixth Outline Level</a:t>
            </a:r>
            <a:endParaRPr b="0" lang="en-US" sz="2000" spc="-1" strike="noStrike">
              <a:latin typeface="Arial"/>
            </a:endParaRPr>
          </a:p>
          <a:p>
            <a:pPr lvl="6" marL="3024000" indent="-216000">
              <a:spcBef>
                <a:spcPts val="283"/>
              </a:spcBef>
              <a:buClr>
                <a:srgbClr val="000000"/>
              </a:buClr>
              <a:buSzPct val="45000"/>
              <a:buFont typeface="Wingdings" charset="2"/>
              <a:buChar char=""/>
            </a:pPr>
            <a:r>
              <a:rPr b="0" lang="en-US" sz="2000" spc="-1" strike="noStrike">
                <a:latin typeface="Arial"/>
              </a:rPr>
              <a:t>Seventh Outline Level</a:t>
            </a:r>
            <a:endParaRPr b="0" lang="en-US"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png"/><Relationship Id="rId3"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hyperlink" Target="https://l.facebook.com/l.php?u=https://arxiv.org/abs/1611.04156&amp;h=IAQFlqjZK" TargetMode="External"/><Relationship Id="rId3" Type="http://schemas.openxmlformats.org/officeDocument/2006/relationships/image" Target="../media/image27.png"/><Relationship Id="rId4"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28.jpeg"/><Relationship Id="rId2"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image" Target="../media/image4.jpeg"/><Relationship Id="rId3" Type="http://schemas.openxmlformats.org/officeDocument/2006/relationships/image" Target="../media/image5.jpeg"/><Relationship Id="rId4" Type="http://schemas.openxmlformats.org/officeDocument/2006/relationships/image" Target="../media/image6.png"/><Relationship Id="rId5" Type="http://schemas.openxmlformats.org/officeDocument/2006/relationships/hyperlink" Target="http://github.com/" TargetMode="External"/><Relationship Id="rId6"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image" Target="../media/image8.png"/><Relationship Id="rId3" Type="http://schemas.openxmlformats.org/officeDocument/2006/relationships/image" Target="../media/image9.png"/><Relationship Id="rId4"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image" Target="../media/image15.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19.png"/><Relationship Id="rId3" Type="http://schemas.openxmlformats.org/officeDocument/2006/relationships/image" Target="../media/image20.png"/><Relationship Id="rId4"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23.png"/><Relationship Id="rId2" Type="http://schemas.openxmlformats.org/officeDocument/2006/relationships/chart" Target="../charts/chart7.xml"/><Relationship Id="rId3" Type="http://schemas.openxmlformats.org/officeDocument/2006/relationships/chart" Target="../charts/chart8.xml"/><Relationship Id="rId4" Type="http://schemas.openxmlformats.org/officeDocument/2006/relationships/image" Target="../media/image24.png"/><Relationship Id="rId5" Type="http://schemas.openxmlformats.org/officeDocument/2006/relationships/image" Target="../media/image25.png"/><Relationship Id="rId6"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pic>
        <p:nvPicPr>
          <p:cNvPr id="76" name="Imagen 3" descr=""/>
          <p:cNvPicPr/>
          <p:nvPr/>
        </p:nvPicPr>
        <p:blipFill>
          <a:blip r:embed="rId2"/>
          <a:srcRect l="0" t="78334" r="0" b="0"/>
          <a:stretch/>
        </p:blipFill>
        <p:spPr>
          <a:xfrm>
            <a:off x="36000" y="5394960"/>
            <a:ext cx="12193560" cy="1483920"/>
          </a:xfrm>
          <a:prstGeom prst="rect">
            <a:avLst/>
          </a:prstGeom>
          <a:ln>
            <a:noFill/>
          </a:ln>
        </p:spPr>
      </p:pic>
      <p:sp>
        <p:nvSpPr>
          <p:cNvPr id="77" name="CustomShape 1"/>
          <p:cNvSpPr/>
          <p:nvPr/>
        </p:nvSpPr>
        <p:spPr>
          <a:xfrm>
            <a:off x="0" y="20160"/>
            <a:ext cx="3474360" cy="6858720"/>
          </a:xfrm>
          <a:prstGeom prst="rect">
            <a:avLst/>
          </a:prstGeom>
          <a:solidFill>
            <a:srgbClr val="a3a8ae">
              <a:alpha val="50000"/>
            </a:srgbClr>
          </a:solidFill>
          <a:ln>
            <a:noFill/>
          </a:ln>
        </p:spPr>
        <p:style>
          <a:lnRef idx="0"/>
          <a:fillRef idx="0"/>
          <a:effectRef idx="0"/>
          <a:fontRef idx="minor"/>
        </p:style>
        <p:txBody>
          <a:bodyPr wrap="none" lIns="90000" rIns="90000" tIns="45000" bIns="45000" anchor="ctr">
            <a:noAutofit/>
          </a:bodyPr>
          <a:p>
            <a:pPr algn="ctr">
              <a:lnSpc>
                <a:spcPct val="100000"/>
              </a:lnSpc>
            </a:pPr>
            <a:r>
              <a:rPr b="0" lang="en-US" sz="4800" spc="-1" strike="noStrike">
                <a:solidFill>
                  <a:srgbClr val="001e33"/>
                </a:solidFill>
                <a:latin typeface="Arial"/>
                <a:ea typeface="DejaVu Sans"/>
              </a:rPr>
              <a:t>EL</a:t>
            </a:r>
            <a:br/>
            <a:r>
              <a:rPr b="0" lang="en-US" sz="4800" spc="-1" strike="noStrike">
                <a:solidFill>
                  <a:srgbClr val="001e33"/>
                </a:solidFill>
                <a:latin typeface="Arial"/>
                <a:ea typeface="DejaVu Sans"/>
              </a:rPr>
              <a:t>MISMO</a:t>
            </a:r>
            <a:br/>
            <a:r>
              <a:rPr b="0" lang="en-US" sz="4800" spc="-1" strike="noStrike">
                <a:solidFill>
                  <a:srgbClr val="001e33"/>
                </a:solidFill>
                <a:latin typeface="Arial"/>
                <a:ea typeface="DejaVu Sans"/>
              </a:rPr>
              <a:t>TÍTULO</a:t>
            </a:r>
            <a:br/>
            <a:r>
              <a:rPr b="0" lang="en-US" sz="4800" spc="-1" strike="noStrike">
                <a:solidFill>
                  <a:srgbClr val="001e33"/>
                </a:solidFill>
                <a:latin typeface="Arial"/>
                <a:ea typeface="DejaVu Sans"/>
              </a:rPr>
              <a:t>QUE SE</a:t>
            </a:r>
            <a:br/>
            <a:r>
              <a:rPr b="0" lang="en-US" sz="4800" spc="-1" strike="noStrike">
                <a:solidFill>
                  <a:srgbClr val="001e33"/>
                </a:solidFill>
                <a:latin typeface="Arial"/>
                <a:ea typeface="DejaVu Sans"/>
              </a:rPr>
              <a:t>USÓ EN</a:t>
            </a:r>
            <a:br/>
            <a:r>
              <a:rPr b="0" lang="en-US" sz="4800" spc="-1" strike="noStrike">
                <a:solidFill>
                  <a:srgbClr val="001e33"/>
                </a:solidFill>
                <a:latin typeface="Arial"/>
                <a:ea typeface="DejaVu Sans"/>
              </a:rPr>
              <a:t>EL</a:t>
            </a:r>
            <a:br/>
            <a:r>
              <a:rPr b="0" lang="en-US" sz="4800" spc="-1" strike="noStrike">
                <a:solidFill>
                  <a:srgbClr val="001e33"/>
                </a:solidFill>
                <a:latin typeface="Arial"/>
                <a:ea typeface="DejaVu Sans"/>
              </a:rPr>
              <a:t>REPORTE</a:t>
            </a:r>
            <a:br/>
            <a:r>
              <a:rPr b="0" lang="en-US" sz="4800" spc="-1" strike="noStrike">
                <a:solidFill>
                  <a:srgbClr val="001e33"/>
                </a:solidFill>
                <a:latin typeface="Arial"/>
                <a:ea typeface="DejaVu Sans"/>
              </a:rPr>
              <a:t>TÉCNICO</a:t>
            </a:r>
            <a:endParaRPr b="0" lang="en-US" sz="4800" spc="-1" strike="noStrike">
              <a:latin typeface="Arial"/>
            </a:endParaRPr>
          </a:p>
        </p:txBody>
      </p:sp>
      <p:sp>
        <p:nvSpPr>
          <p:cNvPr id="78" name="CustomShape 2"/>
          <p:cNvSpPr/>
          <p:nvPr/>
        </p:nvSpPr>
        <p:spPr>
          <a:xfrm>
            <a:off x="3645000" y="129960"/>
            <a:ext cx="2115360" cy="72900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Usen el mismo título</a:t>
            </a:r>
            <a:br/>
            <a:r>
              <a:rPr b="0" i="1" lang="en-US" sz="1400" spc="-1" strike="noStrike">
                <a:solidFill>
                  <a:srgbClr val="ff0000"/>
                </a:solidFill>
                <a:latin typeface="Arial"/>
                <a:ea typeface="DejaVu Sans"/>
              </a:rPr>
              <a:t>que usaron en</a:t>
            </a:r>
            <a:br/>
            <a:r>
              <a:rPr b="0" i="1" lang="en-US" sz="1400" spc="-1" strike="noStrike">
                <a:solidFill>
                  <a:srgbClr val="ff0000"/>
                </a:solidFill>
                <a:latin typeface="Arial"/>
                <a:ea typeface="DejaVu Sans"/>
              </a:rPr>
              <a:t>el reporte</a:t>
            </a:r>
            <a:endParaRPr b="0" lang="en-US" sz="1400" spc="-1" strike="noStrike">
              <a:latin typeface="Arial"/>
            </a:endParaRPr>
          </a:p>
        </p:txBody>
      </p:sp>
      <p:sp>
        <p:nvSpPr>
          <p:cNvPr id="79" name="CustomShape 3"/>
          <p:cNvSpPr/>
          <p:nvPr/>
        </p:nvSpPr>
        <p:spPr>
          <a:xfrm flipV="1">
            <a:off x="3232440" y="615600"/>
            <a:ext cx="447120" cy="38844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80" name="CustomShape 4"/>
          <p:cNvSpPr/>
          <p:nvPr/>
        </p:nvSpPr>
        <p:spPr>
          <a:xfrm>
            <a:off x="8229600" y="124200"/>
            <a:ext cx="211500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Completen esta lámina</a:t>
            </a:r>
            <a:br/>
            <a:r>
              <a:rPr b="0" i="1" lang="en-US" sz="1400" spc="-1" strike="noStrike">
                <a:solidFill>
                  <a:srgbClr val="ff0000"/>
                </a:solidFill>
                <a:latin typeface="Arial"/>
                <a:ea typeface="DejaVu Sans"/>
              </a:rPr>
              <a:t>en la primera entrega</a:t>
            </a:r>
            <a:endParaRPr b="0" lang="en-US" sz="14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54" name="Marcador de contenido 3" descr=""/>
          <p:cNvPicPr/>
          <p:nvPr/>
        </p:nvPicPr>
        <p:blipFill>
          <a:blip r:embed="rId1"/>
          <a:stretch/>
        </p:blipFill>
        <p:spPr>
          <a:xfrm>
            <a:off x="-2880" y="0"/>
            <a:ext cx="12196800" cy="6856560"/>
          </a:xfrm>
          <a:prstGeom prst="rect">
            <a:avLst/>
          </a:prstGeom>
          <a:ln>
            <a:noFill/>
          </a:ln>
        </p:spPr>
      </p:pic>
      <p:sp>
        <p:nvSpPr>
          <p:cNvPr id="255" name="CustomShape 1"/>
          <p:cNvSpPr/>
          <p:nvPr/>
        </p:nvSpPr>
        <p:spPr>
          <a:xfrm>
            <a:off x="265320" y="376920"/>
            <a:ext cx="5402880" cy="42480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2200" spc="-1" strike="noStrike">
                <a:solidFill>
                  <a:srgbClr val="ffffff"/>
                </a:solidFill>
                <a:latin typeface="Arial"/>
                <a:ea typeface="DejaVu Sans"/>
              </a:rPr>
              <a:t>Reporte Aceptado en arXiv</a:t>
            </a:r>
            <a:endParaRPr b="0" lang="en-US" sz="2200" spc="-1" strike="noStrike">
              <a:latin typeface="Arial"/>
            </a:endParaRPr>
          </a:p>
        </p:txBody>
      </p:sp>
      <p:sp>
        <p:nvSpPr>
          <p:cNvPr id="256" name="CustomShape 2"/>
          <p:cNvSpPr/>
          <p:nvPr/>
        </p:nvSpPr>
        <p:spPr>
          <a:xfrm flipV="1">
            <a:off x="4819320" y="545760"/>
            <a:ext cx="524880" cy="1692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257" name="CustomShape 3"/>
          <p:cNvSpPr/>
          <p:nvPr/>
        </p:nvSpPr>
        <p:spPr>
          <a:xfrm>
            <a:off x="5107320" y="336600"/>
            <a:ext cx="2403360" cy="3027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Conserven ese título</a:t>
            </a:r>
            <a:endParaRPr b="0" lang="en-US" sz="1400" spc="-1" strike="noStrike">
              <a:latin typeface="Arial"/>
            </a:endParaRPr>
          </a:p>
        </p:txBody>
      </p:sp>
      <p:sp>
        <p:nvSpPr>
          <p:cNvPr id="258" name="CustomShape 4"/>
          <p:cNvSpPr/>
          <p:nvPr/>
        </p:nvSpPr>
        <p:spPr>
          <a:xfrm>
            <a:off x="2242800" y="2393280"/>
            <a:ext cx="3426120" cy="51624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Incluyan la citación del reporte en arXiv y su vínculo comose muestra abajo</a:t>
            </a:r>
            <a:endParaRPr b="0" lang="en-US" sz="1400" spc="-1" strike="noStrike">
              <a:latin typeface="Arial"/>
            </a:endParaRPr>
          </a:p>
        </p:txBody>
      </p:sp>
      <p:sp>
        <p:nvSpPr>
          <p:cNvPr id="259" name="CustomShape 5"/>
          <p:cNvSpPr/>
          <p:nvPr/>
        </p:nvSpPr>
        <p:spPr>
          <a:xfrm flipV="1">
            <a:off x="2011680" y="2643840"/>
            <a:ext cx="447120" cy="38844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260" name="CustomShape 6"/>
          <p:cNvSpPr/>
          <p:nvPr/>
        </p:nvSpPr>
        <p:spPr>
          <a:xfrm>
            <a:off x="418320" y="3107880"/>
            <a:ext cx="6126120" cy="91332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800" spc="-1" strike="noStrike">
                <a:solidFill>
                  <a:srgbClr val="001e33"/>
                </a:solidFill>
                <a:latin typeface="Arial"/>
                <a:ea typeface="DejaVu Sans"/>
              </a:rPr>
              <a:t>C. Patiño-Forero, M. Agudelo-Toro, and M. Toro. Planning system for deliveries in Medellín. ArXiv e-prints, Nov. 2016. Available at: </a:t>
            </a:r>
            <a:r>
              <a:rPr b="0" lang="en-US" sz="1800" spc="-1" strike="noStrike" u="sng">
                <a:solidFill>
                  <a:srgbClr val="0563c1"/>
                </a:solidFill>
                <a:uFill>
                  <a:solidFill>
                    <a:srgbClr val="ffffff"/>
                  </a:solidFill>
                </a:uFill>
                <a:latin typeface="Arial"/>
                <a:ea typeface="DejaVu Sans"/>
                <a:hlinkClick r:id="rId2"/>
              </a:rPr>
              <a:t>https://arxiv.org/abs/1611.04156</a:t>
            </a:r>
            <a:endParaRPr b="0" lang="en-US" sz="1800" spc="-1" strike="noStrike">
              <a:latin typeface="Arial"/>
            </a:endParaRPr>
          </a:p>
        </p:txBody>
      </p:sp>
      <p:grpSp>
        <p:nvGrpSpPr>
          <p:cNvPr id="261" name="Group 7"/>
          <p:cNvGrpSpPr/>
          <p:nvPr/>
        </p:nvGrpSpPr>
        <p:grpSpPr>
          <a:xfrm>
            <a:off x="7021800" y="894960"/>
            <a:ext cx="4571280" cy="4966200"/>
            <a:chOff x="7021800" y="894960"/>
            <a:chExt cx="4571280" cy="4966200"/>
          </a:xfrm>
        </p:grpSpPr>
        <p:pic>
          <p:nvPicPr>
            <p:cNvPr id="262" name="" descr=""/>
            <p:cNvPicPr/>
            <p:nvPr/>
          </p:nvPicPr>
          <p:blipFill>
            <a:blip r:embed="rId3"/>
            <a:srcRect l="2991" t="4621" r="11001" b="22953"/>
            <a:stretch/>
          </p:blipFill>
          <p:spPr>
            <a:xfrm>
              <a:off x="7021800" y="894960"/>
              <a:ext cx="4554360" cy="4966200"/>
            </a:xfrm>
            <a:prstGeom prst="rect">
              <a:avLst/>
            </a:prstGeom>
            <a:ln>
              <a:noFill/>
            </a:ln>
          </p:spPr>
        </p:pic>
        <p:sp>
          <p:nvSpPr>
            <p:cNvPr id="263" name="CustomShape 8"/>
            <p:cNvSpPr/>
            <p:nvPr/>
          </p:nvSpPr>
          <p:spPr>
            <a:xfrm>
              <a:off x="10022400" y="1443600"/>
              <a:ext cx="1570680" cy="456840"/>
            </a:xfrm>
            <a:prstGeom prst="rect">
              <a:avLst/>
            </a:prstGeom>
            <a:solidFill>
              <a:srgbClr val="b31b1b"/>
            </a:solidFill>
            <a:ln>
              <a:noFill/>
            </a:ln>
          </p:spPr>
          <p:style>
            <a:lnRef idx="0"/>
            <a:fillRef idx="0"/>
            <a:effectRef idx="0"/>
            <a:fontRef idx="minor"/>
          </p:style>
        </p:sp>
        <p:sp>
          <p:nvSpPr>
            <p:cNvPr id="264" name="CustomShape 9"/>
            <p:cNvSpPr/>
            <p:nvPr/>
          </p:nvSpPr>
          <p:spPr>
            <a:xfrm>
              <a:off x="10022400" y="950400"/>
              <a:ext cx="1570680" cy="401400"/>
            </a:xfrm>
            <a:prstGeom prst="rect">
              <a:avLst/>
            </a:prstGeom>
            <a:solidFill>
              <a:srgbClr val="222222"/>
            </a:solidFill>
            <a:ln>
              <a:noFill/>
            </a:ln>
          </p:spPr>
          <p:style>
            <a:lnRef idx="0"/>
            <a:fillRef idx="0"/>
            <a:effectRef idx="0"/>
            <a:fontRef idx="minor"/>
          </p:style>
        </p:sp>
      </p:grpSp>
      <p:sp>
        <p:nvSpPr>
          <p:cNvPr id="265" name="CustomShape 10"/>
          <p:cNvSpPr/>
          <p:nvPr/>
        </p:nvSpPr>
        <p:spPr>
          <a:xfrm flipH="1">
            <a:off x="6491880" y="4672080"/>
            <a:ext cx="307440" cy="35676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266" name="CustomShape 11"/>
          <p:cNvSpPr/>
          <p:nvPr/>
        </p:nvSpPr>
        <p:spPr>
          <a:xfrm>
            <a:off x="4747320" y="5061960"/>
            <a:ext cx="293328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Incluyan un </a:t>
            </a:r>
            <a:br/>
            <a:r>
              <a:rPr b="0" i="1" lang="en-US" sz="1400" spc="-1" strike="noStrike">
                <a:solidFill>
                  <a:srgbClr val="ff0000"/>
                </a:solidFill>
                <a:latin typeface="Arial"/>
                <a:ea typeface="DejaVu Sans"/>
              </a:rPr>
              <a:t>pantallazo</a:t>
            </a:r>
            <a:endParaRPr b="0" lang="en-US" sz="1400" spc="-1" strike="noStrike">
              <a:latin typeface="Arial"/>
            </a:endParaRPr>
          </a:p>
        </p:txBody>
      </p:sp>
      <p:sp>
        <p:nvSpPr>
          <p:cNvPr id="267" name="CustomShape 12"/>
          <p:cNvSpPr/>
          <p:nvPr/>
        </p:nvSpPr>
        <p:spPr>
          <a:xfrm>
            <a:off x="8229600" y="124200"/>
            <a:ext cx="211500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Completen esta lámina</a:t>
            </a:r>
            <a:br/>
            <a:r>
              <a:rPr b="0" i="1" lang="en-US" sz="1400" spc="-1" strike="noStrike">
                <a:solidFill>
                  <a:srgbClr val="ff0000"/>
                </a:solidFill>
                <a:latin typeface="Arial"/>
                <a:ea typeface="DejaVu Sans"/>
              </a:rPr>
              <a:t>en la tercera entrega</a:t>
            </a:r>
            <a:endParaRPr b="0" lang="en-US" sz="14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268" name="CustomShape 1"/>
          <p:cNvSpPr/>
          <p:nvPr/>
        </p:nvSpPr>
        <p:spPr>
          <a:xfrm>
            <a:off x="2214000" y="4511520"/>
            <a:ext cx="8137080" cy="1644840"/>
          </a:xfrm>
          <a:prstGeom prst="rect">
            <a:avLst/>
          </a:prstGeom>
          <a:solidFill>
            <a:srgbClr val="a3a8ae">
              <a:alpha val="50000"/>
            </a:srgbClr>
          </a:solidFill>
          <a:ln>
            <a:noFill/>
          </a:ln>
        </p:spPr>
        <p:style>
          <a:lnRef idx="0"/>
          <a:fillRef idx="0"/>
          <a:effectRef idx="0"/>
          <a:fontRef idx="minor"/>
        </p:style>
        <p:txBody>
          <a:bodyPr wrap="none" lIns="90000" rIns="90000" tIns="45000" bIns="45000" anchor="ctr">
            <a:noAutofit/>
          </a:bodyPr>
          <a:p>
            <a:pPr algn="ctr">
              <a:lnSpc>
                <a:spcPct val="100000"/>
              </a:lnSpc>
            </a:pPr>
            <a:r>
              <a:rPr b="0" lang="en-US" sz="4800" spc="-1" strike="noStrike">
                <a:solidFill>
                  <a:srgbClr val="001e33"/>
                </a:solidFill>
                <a:latin typeface="Arial"/>
                <a:ea typeface="DejaVu Sans"/>
              </a:rPr>
              <a:t>¡GRACIAS!</a:t>
            </a:r>
            <a:endParaRPr b="0" lang="en-US" sz="4800" spc="-1" strike="noStrike">
              <a:latin typeface="Arial"/>
            </a:endParaRPr>
          </a:p>
        </p:txBody>
      </p:sp>
      <p:sp>
        <p:nvSpPr>
          <p:cNvPr id="269" name="CustomShape 2"/>
          <p:cNvSpPr/>
          <p:nvPr/>
        </p:nvSpPr>
        <p:spPr>
          <a:xfrm>
            <a:off x="9953640" y="4270680"/>
            <a:ext cx="211536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Digan gracias por</a:t>
            </a:r>
            <a:br/>
            <a:r>
              <a:rPr b="0" i="1" lang="en-US" sz="1400" spc="-1" strike="noStrike">
                <a:solidFill>
                  <a:srgbClr val="ff0000"/>
                </a:solidFill>
                <a:latin typeface="Arial"/>
                <a:ea typeface="DejaVu Sans"/>
              </a:rPr>
              <a:t>escucharnos</a:t>
            </a:r>
            <a:endParaRPr b="0" lang="en-US" sz="1400" spc="-1" strike="noStrike">
              <a:latin typeface="Arial"/>
            </a:endParaRPr>
          </a:p>
        </p:txBody>
      </p:sp>
      <p:sp>
        <p:nvSpPr>
          <p:cNvPr id="270" name="CustomShape 3"/>
          <p:cNvSpPr/>
          <p:nvPr/>
        </p:nvSpPr>
        <p:spPr>
          <a:xfrm flipV="1">
            <a:off x="9505080" y="4757040"/>
            <a:ext cx="447120" cy="38844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271" name="CustomShape 4"/>
          <p:cNvSpPr/>
          <p:nvPr/>
        </p:nvSpPr>
        <p:spPr>
          <a:xfrm>
            <a:off x="8229600" y="124200"/>
            <a:ext cx="211500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Completen esta lámina</a:t>
            </a:r>
            <a:br/>
            <a:r>
              <a:rPr b="0" i="1" lang="en-US" sz="1400" spc="-1" strike="noStrike">
                <a:solidFill>
                  <a:srgbClr val="ff0000"/>
                </a:solidFill>
                <a:latin typeface="Arial"/>
                <a:ea typeface="DejaVu Sans"/>
              </a:rPr>
              <a:t>en la tercera entrega</a:t>
            </a:r>
            <a:endParaRPr b="0" lang="en-US" sz="14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81" name="Marcador de contenido 3" descr=""/>
          <p:cNvPicPr/>
          <p:nvPr/>
        </p:nvPicPr>
        <p:blipFill>
          <a:blip r:embed="rId1"/>
          <a:stretch/>
        </p:blipFill>
        <p:spPr>
          <a:xfrm>
            <a:off x="-2880" y="0"/>
            <a:ext cx="12196800" cy="6856560"/>
          </a:xfrm>
          <a:prstGeom prst="rect">
            <a:avLst/>
          </a:prstGeom>
          <a:ln>
            <a:noFill/>
          </a:ln>
        </p:spPr>
      </p:pic>
      <p:sp>
        <p:nvSpPr>
          <p:cNvPr id="82" name="CustomShape 1"/>
          <p:cNvSpPr/>
          <p:nvPr/>
        </p:nvSpPr>
        <p:spPr>
          <a:xfrm>
            <a:off x="265320" y="376920"/>
            <a:ext cx="3666240" cy="42516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2200" spc="-1" strike="noStrike">
                <a:solidFill>
                  <a:srgbClr val="ffffff"/>
                </a:solidFill>
                <a:latin typeface="Arial"/>
                <a:ea typeface="DejaVu Sans"/>
              </a:rPr>
              <a:t>Presentación del Equipo</a:t>
            </a:r>
            <a:endParaRPr b="0" lang="en-US" sz="2200" spc="-1" strike="noStrike">
              <a:latin typeface="Arial"/>
            </a:endParaRPr>
          </a:p>
        </p:txBody>
      </p:sp>
      <p:sp>
        <p:nvSpPr>
          <p:cNvPr id="83" name="CustomShape 2"/>
          <p:cNvSpPr/>
          <p:nvPr/>
        </p:nvSpPr>
        <p:spPr>
          <a:xfrm flipV="1">
            <a:off x="3837600" y="487800"/>
            <a:ext cx="524880" cy="1692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84" name="CustomShape 3"/>
          <p:cNvSpPr/>
          <p:nvPr/>
        </p:nvSpPr>
        <p:spPr>
          <a:xfrm>
            <a:off x="4364280" y="336600"/>
            <a:ext cx="2403360" cy="3027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Conserven ese título</a:t>
            </a:r>
            <a:endParaRPr b="0" lang="en-US" sz="1400" spc="-1" strike="noStrike">
              <a:latin typeface="Arial"/>
            </a:endParaRPr>
          </a:p>
        </p:txBody>
      </p:sp>
      <p:grpSp>
        <p:nvGrpSpPr>
          <p:cNvPr id="85" name="Group 4"/>
          <p:cNvGrpSpPr/>
          <p:nvPr/>
        </p:nvGrpSpPr>
        <p:grpSpPr>
          <a:xfrm>
            <a:off x="9052560" y="1645920"/>
            <a:ext cx="2834640" cy="2743200"/>
            <a:chOff x="9052560" y="1645920"/>
            <a:chExt cx="2834640" cy="2743200"/>
          </a:xfrm>
        </p:grpSpPr>
        <p:pic>
          <p:nvPicPr>
            <p:cNvPr id="86" name="" descr=""/>
            <p:cNvPicPr/>
            <p:nvPr/>
          </p:nvPicPr>
          <p:blipFill>
            <a:blip r:embed="rId2"/>
            <a:stretch/>
          </p:blipFill>
          <p:spPr>
            <a:xfrm>
              <a:off x="9219240" y="1757160"/>
              <a:ext cx="2508480" cy="2487600"/>
            </a:xfrm>
            <a:prstGeom prst="rect">
              <a:avLst/>
            </a:prstGeom>
            <a:ln>
              <a:noFill/>
            </a:ln>
          </p:spPr>
        </p:pic>
        <p:sp>
          <p:nvSpPr>
            <p:cNvPr id="87" name="CustomShape 5"/>
            <p:cNvSpPr/>
            <p:nvPr/>
          </p:nvSpPr>
          <p:spPr>
            <a:xfrm>
              <a:off x="9052560" y="1645920"/>
              <a:ext cx="2834640" cy="2743200"/>
            </a:xfrm>
            <a:custGeom>
              <a:avLst/>
              <a:gdLst/>
              <a:ahLst/>
              <a:rect l="l" t="t" r="r" b="b"/>
              <a:pathLst>
                <a:path w="7875" h="7621">
                  <a:moveTo>
                    <a:pt x="5464" y="1278"/>
                  </a:moveTo>
                  <a:cubicBezTo>
                    <a:pt x="4998" y="997"/>
                    <a:pt x="4541" y="870"/>
                    <a:pt x="4003" y="870"/>
                  </a:cubicBezTo>
                  <a:cubicBezTo>
                    <a:pt x="3465" y="870"/>
                    <a:pt x="3008" y="997"/>
                    <a:pt x="2542" y="1278"/>
                  </a:cubicBezTo>
                  <a:cubicBezTo>
                    <a:pt x="2076" y="1559"/>
                    <a:pt x="1742" y="1908"/>
                    <a:pt x="1473" y="2394"/>
                  </a:cubicBezTo>
                  <a:cubicBezTo>
                    <a:pt x="1204" y="2880"/>
                    <a:pt x="1082" y="3357"/>
                    <a:pt x="1082" y="3918"/>
                  </a:cubicBezTo>
                  <a:cubicBezTo>
                    <a:pt x="1082" y="4479"/>
                    <a:pt x="1204" y="4956"/>
                    <a:pt x="1473" y="5442"/>
                  </a:cubicBezTo>
                  <a:cubicBezTo>
                    <a:pt x="1742" y="5928"/>
                    <a:pt x="2076" y="6277"/>
                    <a:pt x="2542" y="6558"/>
                  </a:cubicBezTo>
                  <a:cubicBezTo>
                    <a:pt x="3008" y="6839"/>
                    <a:pt x="3465" y="6967"/>
                    <a:pt x="4003" y="6967"/>
                  </a:cubicBezTo>
                  <a:cubicBezTo>
                    <a:pt x="4541" y="6967"/>
                    <a:pt x="4998" y="6839"/>
                    <a:pt x="5464" y="6558"/>
                  </a:cubicBezTo>
                  <a:cubicBezTo>
                    <a:pt x="5930" y="6277"/>
                    <a:pt x="6264" y="5928"/>
                    <a:pt x="6533" y="5442"/>
                  </a:cubicBezTo>
                  <a:cubicBezTo>
                    <a:pt x="6802" y="4956"/>
                    <a:pt x="6925" y="4479"/>
                    <a:pt x="6925" y="3918"/>
                  </a:cubicBezTo>
                  <a:cubicBezTo>
                    <a:pt x="6925" y="3357"/>
                    <a:pt x="6802" y="2880"/>
                    <a:pt x="6533" y="2394"/>
                  </a:cubicBezTo>
                  <a:cubicBezTo>
                    <a:pt x="6264" y="1908"/>
                    <a:pt x="5930" y="1559"/>
                    <a:pt x="5464" y="1278"/>
                  </a:cubicBezTo>
                  <a:moveTo>
                    <a:pt x="0" y="7620"/>
                  </a:moveTo>
                  <a:lnTo>
                    <a:pt x="0" y="0"/>
                  </a:lnTo>
                  <a:lnTo>
                    <a:pt x="7874" y="0"/>
                  </a:lnTo>
                  <a:lnTo>
                    <a:pt x="7874" y="7620"/>
                  </a:lnTo>
                  <a:lnTo>
                    <a:pt x="0" y="7620"/>
                  </a:lnTo>
                </a:path>
              </a:pathLst>
            </a:custGeom>
            <a:solidFill>
              <a:srgbClr val="ffffff"/>
            </a:solidFill>
            <a:ln>
              <a:noFill/>
            </a:ln>
          </p:spPr>
          <p:style>
            <a:lnRef idx="0"/>
            <a:fillRef idx="0"/>
            <a:effectRef idx="0"/>
            <a:fontRef idx="minor"/>
          </p:style>
        </p:sp>
      </p:grpSp>
      <p:sp>
        <p:nvSpPr>
          <p:cNvPr id="88" name="CustomShape 6"/>
          <p:cNvSpPr/>
          <p:nvPr/>
        </p:nvSpPr>
        <p:spPr>
          <a:xfrm>
            <a:off x="728640" y="1900800"/>
            <a:ext cx="2102760" cy="2194200"/>
          </a:xfrm>
          <a:prstGeom prst="ellipse">
            <a:avLst/>
          </a:prstGeom>
          <a:solidFill>
            <a:srgbClr val="00aadb"/>
          </a:solidFill>
          <a:ln>
            <a:noFill/>
          </a:ln>
        </p:spPr>
        <p:style>
          <a:lnRef idx="0"/>
          <a:fillRef idx="0"/>
          <a:effectRef idx="0"/>
          <a:fontRef idx="minor"/>
        </p:style>
      </p:sp>
      <p:sp>
        <p:nvSpPr>
          <p:cNvPr id="89" name="CustomShape 7"/>
          <p:cNvSpPr/>
          <p:nvPr/>
        </p:nvSpPr>
        <p:spPr>
          <a:xfrm>
            <a:off x="3599280" y="1903680"/>
            <a:ext cx="2102760" cy="2194200"/>
          </a:xfrm>
          <a:prstGeom prst="ellipse">
            <a:avLst/>
          </a:prstGeom>
          <a:solidFill>
            <a:srgbClr val="00aadb"/>
          </a:solidFill>
          <a:ln>
            <a:noFill/>
          </a:ln>
        </p:spPr>
        <p:style>
          <a:lnRef idx="0"/>
          <a:fillRef idx="0"/>
          <a:effectRef idx="0"/>
          <a:fontRef idx="minor"/>
        </p:style>
      </p:sp>
      <p:sp>
        <p:nvSpPr>
          <p:cNvPr id="90" name="CustomShape 8"/>
          <p:cNvSpPr/>
          <p:nvPr/>
        </p:nvSpPr>
        <p:spPr>
          <a:xfrm>
            <a:off x="9419040" y="4180680"/>
            <a:ext cx="2193480" cy="7599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2200" spc="-1" strike="noStrike">
                <a:solidFill>
                  <a:srgbClr val="001e33"/>
                </a:solidFill>
                <a:latin typeface="Arial"/>
                <a:ea typeface="DejaVu Sans"/>
              </a:rPr>
              <a:t>Mauricio</a:t>
            </a:r>
            <a:endParaRPr b="0" lang="en-US" sz="2200" spc="-1" strike="noStrike">
              <a:latin typeface="Arial"/>
            </a:endParaRPr>
          </a:p>
          <a:p>
            <a:pPr algn="ctr">
              <a:lnSpc>
                <a:spcPct val="100000"/>
              </a:lnSpc>
            </a:pPr>
            <a:r>
              <a:rPr b="0" lang="en-US" sz="2200" spc="-1" strike="noStrike">
                <a:solidFill>
                  <a:srgbClr val="001e33"/>
                </a:solidFill>
                <a:latin typeface="Arial"/>
                <a:ea typeface="DejaVu Sans"/>
              </a:rPr>
              <a:t>Toro</a:t>
            </a:r>
            <a:endParaRPr b="0" lang="en-US" sz="2200" spc="-1" strike="noStrike">
              <a:latin typeface="Arial"/>
            </a:endParaRPr>
          </a:p>
        </p:txBody>
      </p:sp>
      <p:sp>
        <p:nvSpPr>
          <p:cNvPr id="91" name="CustomShape 9"/>
          <p:cNvSpPr/>
          <p:nvPr/>
        </p:nvSpPr>
        <p:spPr>
          <a:xfrm>
            <a:off x="3551040" y="4180680"/>
            <a:ext cx="2193480" cy="7599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2200" spc="-1" strike="noStrike">
                <a:solidFill>
                  <a:srgbClr val="001e33"/>
                </a:solidFill>
                <a:latin typeface="Arial"/>
                <a:ea typeface="DejaVu Sans"/>
              </a:rPr>
              <a:t>Integrante</a:t>
            </a:r>
            <a:endParaRPr b="0" lang="en-US" sz="2200" spc="-1" strike="noStrike">
              <a:latin typeface="Arial"/>
            </a:endParaRPr>
          </a:p>
          <a:p>
            <a:pPr algn="ctr">
              <a:lnSpc>
                <a:spcPct val="100000"/>
              </a:lnSpc>
            </a:pPr>
            <a:r>
              <a:rPr b="0" lang="en-US" sz="2200" spc="-1" strike="noStrike">
                <a:solidFill>
                  <a:srgbClr val="001e33"/>
                </a:solidFill>
                <a:latin typeface="Arial"/>
                <a:ea typeface="DejaVu Sans"/>
              </a:rPr>
              <a:t>Dos</a:t>
            </a:r>
            <a:endParaRPr b="0" lang="en-US" sz="2200" spc="-1" strike="noStrike">
              <a:latin typeface="Arial"/>
            </a:endParaRPr>
          </a:p>
        </p:txBody>
      </p:sp>
      <p:sp>
        <p:nvSpPr>
          <p:cNvPr id="92" name="CustomShape 10"/>
          <p:cNvSpPr/>
          <p:nvPr/>
        </p:nvSpPr>
        <p:spPr>
          <a:xfrm>
            <a:off x="635040" y="4180680"/>
            <a:ext cx="2193480" cy="7599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2200" spc="-1" strike="noStrike">
                <a:solidFill>
                  <a:srgbClr val="001e33"/>
                </a:solidFill>
                <a:latin typeface="Arial"/>
                <a:ea typeface="DejaVu Sans"/>
              </a:rPr>
              <a:t>Integrante</a:t>
            </a:r>
            <a:endParaRPr b="0" lang="en-US" sz="2200" spc="-1" strike="noStrike">
              <a:latin typeface="Arial"/>
            </a:endParaRPr>
          </a:p>
          <a:p>
            <a:pPr algn="ctr">
              <a:lnSpc>
                <a:spcPct val="100000"/>
              </a:lnSpc>
            </a:pPr>
            <a:r>
              <a:rPr b="0" lang="en-US" sz="2200" spc="-1" strike="noStrike">
                <a:solidFill>
                  <a:srgbClr val="001e33"/>
                </a:solidFill>
                <a:latin typeface="Arial"/>
                <a:ea typeface="DejaVu Sans"/>
              </a:rPr>
              <a:t>Uno</a:t>
            </a:r>
            <a:endParaRPr b="0" lang="en-US" sz="2200" spc="-1" strike="noStrike">
              <a:latin typeface="Arial"/>
            </a:endParaRPr>
          </a:p>
        </p:txBody>
      </p:sp>
      <p:sp>
        <p:nvSpPr>
          <p:cNvPr id="93" name="CustomShape 11"/>
          <p:cNvSpPr/>
          <p:nvPr/>
        </p:nvSpPr>
        <p:spPr>
          <a:xfrm>
            <a:off x="1912680" y="5136480"/>
            <a:ext cx="293328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Pongan una foto sonriendo</a:t>
            </a:r>
            <a:br/>
            <a:r>
              <a:rPr b="0" i="1" lang="en-US" sz="1400" spc="-1" strike="noStrike">
                <a:solidFill>
                  <a:srgbClr val="ff0000"/>
                </a:solidFill>
                <a:latin typeface="Arial"/>
                <a:ea typeface="DejaVu Sans"/>
              </a:rPr>
              <a:t>y no olviden su nombre</a:t>
            </a:r>
            <a:endParaRPr b="0" lang="en-US" sz="1400" spc="-1" strike="noStrike">
              <a:latin typeface="Arial"/>
            </a:endParaRPr>
          </a:p>
        </p:txBody>
      </p:sp>
      <p:sp>
        <p:nvSpPr>
          <p:cNvPr id="94" name="CustomShape 12"/>
          <p:cNvSpPr/>
          <p:nvPr/>
        </p:nvSpPr>
        <p:spPr>
          <a:xfrm>
            <a:off x="1881000" y="5029200"/>
            <a:ext cx="421920" cy="35676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95" name="CustomShape 13"/>
          <p:cNvSpPr/>
          <p:nvPr/>
        </p:nvSpPr>
        <p:spPr>
          <a:xfrm>
            <a:off x="5025600" y="5117400"/>
            <a:ext cx="293328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Pongan una foto sonriendo</a:t>
            </a:r>
            <a:br/>
            <a:r>
              <a:rPr b="0" i="1" lang="en-US" sz="1400" spc="-1" strike="noStrike">
                <a:solidFill>
                  <a:srgbClr val="ff0000"/>
                </a:solidFill>
                <a:latin typeface="Arial"/>
                <a:ea typeface="DejaVu Sans"/>
              </a:rPr>
              <a:t>y no olviden su nombre</a:t>
            </a:r>
            <a:endParaRPr b="0" lang="en-US" sz="1400" spc="-1" strike="noStrike">
              <a:latin typeface="Arial"/>
            </a:endParaRPr>
          </a:p>
        </p:txBody>
      </p:sp>
      <p:sp>
        <p:nvSpPr>
          <p:cNvPr id="96" name="CustomShape 14"/>
          <p:cNvSpPr/>
          <p:nvPr/>
        </p:nvSpPr>
        <p:spPr>
          <a:xfrm>
            <a:off x="4993920" y="5010120"/>
            <a:ext cx="421920" cy="35676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97" name="CustomShape 15"/>
          <p:cNvSpPr/>
          <p:nvPr/>
        </p:nvSpPr>
        <p:spPr>
          <a:xfrm>
            <a:off x="8229600" y="124200"/>
            <a:ext cx="211500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Completen esta lámina</a:t>
            </a:r>
            <a:br/>
            <a:r>
              <a:rPr b="0" i="1" lang="en-US" sz="1400" spc="-1" strike="noStrike">
                <a:solidFill>
                  <a:srgbClr val="ff0000"/>
                </a:solidFill>
                <a:latin typeface="Arial"/>
                <a:ea typeface="DejaVu Sans"/>
              </a:rPr>
              <a:t>en la primera entrega</a:t>
            </a:r>
            <a:endParaRPr b="0" lang="en-US" sz="1400" spc="-1" strike="noStrike">
              <a:latin typeface="Arial"/>
            </a:endParaRPr>
          </a:p>
        </p:txBody>
      </p:sp>
      <p:pic>
        <p:nvPicPr>
          <p:cNvPr id="98" name="" descr=""/>
          <p:cNvPicPr/>
          <p:nvPr/>
        </p:nvPicPr>
        <p:blipFill>
          <a:blip r:embed="rId3"/>
          <a:srcRect l="0" t="0" r="0" b="25722"/>
          <a:stretch/>
        </p:blipFill>
        <p:spPr>
          <a:xfrm>
            <a:off x="6018840" y="1828800"/>
            <a:ext cx="3200040" cy="2376720"/>
          </a:xfrm>
          <a:prstGeom prst="rect">
            <a:avLst/>
          </a:prstGeom>
          <a:ln>
            <a:noFill/>
          </a:ln>
        </p:spPr>
      </p:pic>
      <p:sp>
        <p:nvSpPr>
          <p:cNvPr id="99" name="CustomShape 16"/>
          <p:cNvSpPr/>
          <p:nvPr/>
        </p:nvSpPr>
        <p:spPr>
          <a:xfrm>
            <a:off x="6503040" y="4180680"/>
            <a:ext cx="2193120" cy="7599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lang="en-US" sz="2200" spc="-1" strike="noStrike">
                <a:solidFill>
                  <a:srgbClr val="001e33"/>
                </a:solidFill>
                <a:latin typeface="Arial"/>
                <a:ea typeface="DejaVu Sans"/>
              </a:rPr>
              <a:t>Miguel</a:t>
            </a:r>
            <a:br/>
            <a:r>
              <a:rPr b="0" lang="en-US" sz="2200" spc="-1" strike="noStrike">
                <a:solidFill>
                  <a:srgbClr val="001e33"/>
                </a:solidFill>
                <a:latin typeface="Arial"/>
                <a:ea typeface="DejaVu Sans"/>
              </a:rPr>
              <a:t>Correa</a:t>
            </a:r>
            <a:endParaRPr b="0" lang="en-US" sz="2200" spc="-1" strike="noStrike">
              <a:latin typeface="Arial"/>
            </a:endParaRPr>
          </a:p>
        </p:txBody>
      </p:sp>
      <p:sp>
        <p:nvSpPr>
          <p:cNvPr id="100" name="CustomShape 17"/>
          <p:cNvSpPr/>
          <p:nvPr/>
        </p:nvSpPr>
        <p:spPr>
          <a:xfrm>
            <a:off x="5924160" y="1645920"/>
            <a:ext cx="3383280" cy="2651760"/>
          </a:xfrm>
          <a:custGeom>
            <a:avLst/>
            <a:gdLst/>
            <a:ahLst/>
            <a:rect l="l" t="t" r="r" b="b"/>
            <a:pathLst>
              <a:path w="9399" h="7367">
                <a:moveTo>
                  <a:pt x="1777" y="3847"/>
                </a:moveTo>
                <a:lnTo>
                  <a:pt x="1776" y="3847"/>
                </a:lnTo>
                <a:lnTo>
                  <a:pt x="1780" y="4006"/>
                </a:lnTo>
                <a:lnTo>
                  <a:pt x="1792" y="4166"/>
                </a:lnTo>
                <a:lnTo>
                  <a:pt x="1812" y="4324"/>
                </a:lnTo>
                <a:lnTo>
                  <a:pt x="1840" y="4481"/>
                </a:lnTo>
                <a:lnTo>
                  <a:pt x="1876" y="4636"/>
                </a:lnTo>
                <a:lnTo>
                  <a:pt x="1919" y="4789"/>
                </a:lnTo>
                <a:lnTo>
                  <a:pt x="1970" y="4939"/>
                </a:lnTo>
                <a:lnTo>
                  <a:pt x="2029" y="5086"/>
                </a:lnTo>
                <a:lnTo>
                  <a:pt x="2095" y="5230"/>
                </a:lnTo>
                <a:lnTo>
                  <a:pt x="2168" y="5371"/>
                </a:lnTo>
                <a:lnTo>
                  <a:pt x="2248" y="5507"/>
                </a:lnTo>
                <a:lnTo>
                  <a:pt x="2334" y="5638"/>
                </a:lnTo>
                <a:lnTo>
                  <a:pt x="2427" y="5765"/>
                </a:lnTo>
                <a:lnTo>
                  <a:pt x="2527" y="5886"/>
                </a:lnTo>
                <a:lnTo>
                  <a:pt x="2632" y="6002"/>
                </a:lnTo>
                <a:lnTo>
                  <a:pt x="2743" y="6111"/>
                </a:lnTo>
                <a:lnTo>
                  <a:pt x="2859" y="6215"/>
                </a:lnTo>
                <a:lnTo>
                  <a:pt x="2980" y="6312"/>
                </a:lnTo>
                <a:lnTo>
                  <a:pt x="3106" y="6402"/>
                </a:lnTo>
                <a:lnTo>
                  <a:pt x="3237" y="6486"/>
                </a:lnTo>
                <a:lnTo>
                  <a:pt x="3371" y="6562"/>
                </a:lnTo>
                <a:lnTo>
                  <a:pt x="3509" y="6631"/>
                </a:lnTo>
                <a:lnTo>
                  <a:pt x="3650" y="6692"/>
                </a:lnTo>
                <a:lnTo>
                  <a:pt x="3795" y="6745"/>
                </a:lnTo>
                <a:lnTo>
                  <a:pt x="3941" y="6790"/>
                </a:lnTo>
                <a:lnTo>
                  <a:pt x="4090" y="6827"/>
                </a:lnTo>
                <a:lnTo>
                  <a:pt x="4240" y="6856"/>
                </a:lnTo>
                <a:lnTo>
                  <a:pt x="4392" y="6877"/>
                </a:lnTo>
                <a:lnTo>
                  <a:pt x="4544" y="6890"/>
                </a:lnTo>
                <a:lnTo>
                  <a:pt x="4697" y="6894"/>
                </a:lnTo>
                <a:lnTo>
                  <a:pt x="4697" y="6894"/>
                </a:lnTo>
                <a:lnTo>
                  <a:pt x="4850" y="6890"/>
                </a:lnTo>
                <a:lnTo>
                  <a:pt x="5002" y="6877"/>
                </a:lnTo>
                <a:lnTo>
                  <a:pt x="5154" y="6856"/>
                </a:lnTo>
                <a:lnTo>
                  <a:pt x="5304" y="6827"/>
                </a:lnTo>
                <a:lnTo>
                  <a:pt x="5453" y="6790"/>
                </a:lnTo>
                <a:lnTo>
                  <a:pt x="5599" y="6745"/>
                </a:lnTo>
                <a:lnTo>
                  <a:pt x="5744" y="6691"/>
                </a:lnTo>
                <a:lnTo>
                  <a:pt x="5885" y="6630"/>
                </a:lnTo>
                <a:lnTo>
                  <a:pt x="6023" y="6561"/>
                </a:lnTo>
                <a:lnTo>
                  <a:pt x="6157" y="6485"/>
                </a:lnTo>
                <a:lnTo>
                  <a:pt x="6287" y="6402"/>
                </a:lnTo>
                <a:lnTo>
                  <a:pt x="6413" y="6312"/>
                </a:lnTo>
                <a:lnTo>
                  <a:pt x="6535" y="6214"/>
                </a:lnTo>
                <a:lnTo>
                  <a:pt x="6651" y="6111"/>
                </a:lnTo>
                <a:lnTo>
                  <a:pt x="6762" y="6001"/>
                </a:lnTo>
                <a:lnTo>
                  <a:pt x="6867" y="5885"/>
                </a:lnTo>
                <a:lnTo>
                  <a:pt x="6966" y="5764"/>
                </a:lnTo>
                <a:lnTo>
                  <a:pt x="7059" y="5637"/>
                </a:lnTo>
                <a:lnTo>
                  <a:pt x="7146" y="5506"/>
                </a:lnTo>
                <a:lnTo>
                  <a:pt x="7226" y="5370"/>
                </a:lnTo>
                <a:lnTo>
                  <a:pt x="7299" y="5229"/>
                </a:lnTo>
                <a:lnTo>
                  <a:pt x="7365" y="5085"/>
                </a:lnTo>
                <a:lnTo>
                  <a:pt x="7423" y="4938"/>
                </a:lnTo>
                <a:lnTo>
                  <a:pt x="7474" y="4788"/>
                </a:lnTo>
                <a:lnTo>
                  <a:pt x="7518" y="4635"/>
                </a:lnTo>
                <a:lnTo>
                  <a:pt x="7553" y="4480"/>
                </a:lnTo>
                <a:lnTo>
                  <a:pt x="7581" y="4323"/>
                </a:lnTo>
                <a:lnTo>
                  <a:pt x="7601" y="4165"/>
                </a:lnTo>
                <a:lnTo>
                  <a:pt x="7613" y="4005"/>
                </a:lnTo>
                <a:lnTo>
                  <a:pt x="7617" y="3846"/>
                </a:lnTo>
                <a:lnTo>
                  <a:pt x="7617" y="3846"/>
                </a:lnTo>
                <a:lnTo>
                  <a:pt x="7613" y="3687"/>
                </a:lnTo>
                <a:lnTo>
                  <a:pt x="7601" y="3527"/>
                </a:lnTo>
                <a:lnTo>
                  <a:pt x="7581" y="3369"/>
                </a:lnTo>
                <a:lnTo>
                  <a:pt x="7553" y="3212"/>
                </a:lnTo>
                <a:lnTo>
                  <a:pt x="7517" y="3057"/>
                </a:lnTo>
                <a:lnTo>
                  <a:pt x="7474" y="2904"/>
                </a:lnTo>
                <a:lnTo>
                  <a:pt x="7423" y="2754"/>
                </a:lnTo>
                <a:lnTo>
                  <a:pt x="7364" y="2607"/>
                </a:lnTo>
                <a:lnTo>
                  <a:pt x="7298" y="2463"/>
                </a:lnTo>
                <a:lnTo>
                  <a:pt x="7225" y="2322"/>
                </a:lnTo>
                <a:lnTo>
                  <a:pt x="7146" y="2186"/>
                </a:lnTo>
                <a:lnTo>
                  <a:pt x="7059" y="2055"/>
                </a:lnTo>
                <a:lnTo>
                  <a:pt x="6966" y="1928"/>
                </a:lnTo>
                <a:lnTo>
                  <a:pt x="6867" y="1807"/>
                </a:lnTo>
                <a:lnTo>
                  <a:pt x="6761" y="1691"/>
                </a:lnTo>
                <a:lnTo>
                  <a:pt x="6651" y="1582"/>
                </a:lnTo>
                <a:lnTo>
                  <a:pt x="6534" y="1478"/>
                </a:lnTo>
                <a:lnTo>
                  <a:pt x="6413" y="1381"/>
                </a:lnTo>
                <a:lnTo>
                  <a:pt x="6287" y="1291"/>
                </a:lnTo>
                <a:lnTo>
                  <a:pt x="6157" y="1207"/>
                </a:lnTo>
                <a:lnTo>
                  <a:pt x="6022" y="1131"/>
                </a:lnTo>
                <a:lnTo>
                  <a:pt x="5884" y="1062"/>
                </a:lnTo>
                <a:lnTo>
                  <a:pt x="5743" y="1001"/>
                </a:lnTo>
                <a:lnTo>
                  <a:pt x="5599" y="948"/>
                </a:lnTo>
                <a:lnTo>
                  <a:pt x="5453" y="903"/>
                </a:lnTo>
                <a:lnTo>
                  <a:pt x="5304" y="866"/>
                </a:lnTo>
                <a:lnTo>
                  <a:pt x="5154" y="837"/>
                </a:lnTo>
                <a:lnTo>
                  <a:pt x="5002" y="816"/>
                </a:lnTo>
                <a:lnTo>
                  <a:pt x="4850" y="803"/>
                </a:lnTo>
                <a:lnTo>
                  <a:pt x="4697" y="799"/>
                </a:lnTo>
                <a:lnTo>
                  <a:pt x="4697" y="799"/>
                </a:lnTo>
                <a:lnTo>
                  <a:pt x="4544" y="803"/>
                </a:lnTo>
                <a:lnTo>
                  <a:pt x="4392" y="816"/>
                </a:lnTo>
                <a:lnTo>
                  <a:pt x="4240" y="837"/>
                </a:lnTo>
                <a:lnTo>
                  <a:pt x="4090" y="866"/>
                </a:lnTo>
                <a:lnTo>
                  <a:pt x="3941" y="903"/>
                </a:lnTo>
                <a:lnTo>
                  <a:pt x="3794" y="948"/>
                </a:lnTo>
                <a:lnTo>
                  <a:pt x="3650" y="1002"/>
                </a:lnTo>
                <a:lnTo>
                  <a:pt x="3509" y="1063"/>
                </a:lnTo>
                <a:lnTo>
                  <a:pt x="3371" y="1132"/>
                </a:lnTo>
                <a:lnTo>
                  <a:pt x="3237" y="1208"/>
                </a:lnTo>
                <a:lnTo>
                  <a:pt x="3106" y="1291"/>
                </a:lnTo>
                <a:lnTo>
                  <a:pt x="2980" y="1382"/>
                </a:lnTo>
                <a:lnTo>
                  <a:pt x="2859" y="1479"/>
                </a:lnTo>
                <a:lnTo>
                  <a:pt x="2743" y="1582"/>
                </a:lnTo>
                <a:lnTo>
                  <a:pt x="2632" y="1692"/>
                </a:lnTo>
                <a:lnTo>
                  <a:pt x="2527" y="1808"/>
                </a:lnTo>
                <a:lnTo>
                  <a:pt x="2427" y="1929"/>
                </a:lnTo>
                <a:lnTo>
                  <a:pt x="2334" y="2056"/>
                </a:lnTo>
                <a:lnTo>
                  <a:pt x="2248" y="2187"/>
                </a:lnTo>
                <a:lnTo>
                  <a:pt x="2168" y="2323"/>
                </a:lnTo>
                <a:lnTo>
                  <a:pt x="2095" y="2464"/>
                </a:lnTo>
                <a:lnTo>
                  <a:pt x="2029" y="2608"/>
                </a:lnTo>
                <a:lnTo>
                  <a:pt x="1971" y="2755"/>
                </a:lnTo>
                <a:lnTo>
                  <a:pt x="1920" y="2905"/>
                </a:lnTo>
                <a:lnTo>
                  <a:pt x="1876" y="3058"/>
                </a:lnTo>
                <a:lnTo>
                  <a:pt x="1841" y="3213"/>
                </a:lnTo>
                <a:lnTo>
                  <a:pt x="1813" y="3370"/>
                </a:lnTo>
                <a:lnTo>
                  <a:pt x="1793" y="3528"/>
                </a:lnTo>
                <a:lnTo>
                  <a:pt x="1781" y="3688"/>
                </a:lnTo>
                <a:lnTo>
                  <a:pt x="1777" y="3847"/>
                </a:lnTo>
                <a:moveTo>
                  <a:pt x="0" y="7366"/>
                </a:moveTo>
                <a:lnTo>
                  <a:pt x="0" y="0"/>
                </a:lnTo>
                <a:lnTo>
                  <a:pt x="9398" y="0"/>
                </a:lnTo>
                <a:lnTo>
                  <a:pt x="9398" y="7366"/>
                </a:lnTo>
                <a:lnTo>
                  <a:pt x="0" y="7366"/>
                </a:lnTo>
              </a:path>
            </a:pathLst>
          </a:custGeom>
          <a:solidFill>
            <a:srgbClr val="ffffff"/>
          </a:solidFill>
          <a:ln>
            <a:noFill/>
          </a:ln>
        </p:spPr>
        <p:style>
          <a:lnRef idx="0"/>
          <a:fillRef idx="0"/>
          <a:effectRef idx="0"/>
          <a:fontRef idx="minor"/>
        </p:style>
      </p:sp>
      <p:pic>
        <p:nvPicPr>
          <p:cNvPr id="101" name="" descr=""/>
          <p:cNvPicPr/>
          <p:nvPr/>
        </p:nvPicPr>
        <p:blipFill>
          <a:blip r:embed="rId4"/>
          <a:stretch/>
        </p:blipFill>
        <p:spPr>
          <a:xfrm>
            <a:off x="182880" y="6089760"/>
            <a:ext cx="621360" cy="621360"/>
          </a:xfrm>
          <a:prstGeom prst="rect">
            <a:avLst/>
          </a:prstGeom>
          <a:ln>
            <a:noFill/>
          </a:ln>
        </p:spPr>
      </p:pic>
      <p:sp>
        <p:nvSpPr>
          <p:cNvPr id="102" name="CustomShape 18"/>
          <p:cNvSpPr/>
          <p:nvPr/>
        </p:nvSpPr>
        <p:spPr>
          <a:xfrm>
            <a:off x="815040" y="6160680"/>
            <a:ext cx="6915600" cy="42552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2200" spc="-1" strike="noStrike">
                <a:solidFill>
                  <a:srgbClr val="001e33"/>
                </a:solidFill>
                <a:latin typeface="Arial"/>
                <a:ea typeface="DejaVu Sans"/>
                <a:hlinkClick r:id="rId5"/>
              </a:rPr>
              <a:t>http://github.com/</a:t>
            </a:r>
            <a:r>
              <a:rPr b="0" lang="en-US" sz="2200" spc="-1" strike="noStrike">
                <a:solidFill>
                  <a:srgbClr val="001e33"/>
                </a:solidFill>
                <a:latin typeface="Arial"/>
                <a:ea typeface="DejaVu Sans"/>
              </a:rPr>
              <a:t>                  </a:t>
            </a:r>
            <a:r>
              <a:rPr b="0" lang="en-US" sz="2200" spc="-1" strike="noStrike">
                <a:solidFill>
                  <a:srgbClr val="001e33"/>
                </a:solidFill>
                <a:latin typeface="Arial"/>
                <a:ea typeface="DejaVu Sans"/>
              </a:rPr>
              <a:t>           </a:t>
            </a:r>
            <a:r>
              <a:rPr b="1" lang="en-US" sz="2200" spc="-1" strike="noStrike">
                <a:solidFill>
                  <a:srgbClr val="001e33"/>
                </a:solidFill>
                <a:latin typeface="Arial"/>
                <a:ea typeface="DejaVu Sans"/>
              </a:rPr>
              <a:t>   </a:t>
            </a:r>
            <a:r>
              <a:rPr b="1" lang="en-US" sz="2200" spc="-1" strike="noStrike">
                <a:solidFill>
                  <a:srgbClr val="001e33"/>
                </a:solidFill>
                <a:latin typeface="Arial"/>
                <a:ea typeface="DejaVu Sans"/>
              </a:rPr>
              <a:t>/proyecto/</a:t>
            </a:r>
            <a:endParaRPr b="0" lang="en-US" sz="2200" spc="-1" strike="noStrike">
              <a:latin typeface="Arial"/>
            </a:endParaRPr>
          </a:p>
        </p:txBody>
      </p:sp>
      <p:sp>
        <p:nvSpPr>
          <p:cNvPr id="103" name="CustomShape 19"/>
          <p:cNvSpPr/>
          <p:nvPr/>
        </p:nvSpPr>
        <p:spPr>
          <a:xfrm>
            <a:off x="3193560" y="6217920"/>
            <a:ext cx="2932920" cy="3034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tu nombre de </a:t>
            </a:r>
            <a:r>
              <a:rPr b="0" i="1" lang="en-US" sz="1400" spc="-1" strike="noStrike">
                <a:solidFill>
                  <a:srgbClr val="ff0000"/>
                </a:solidFill>
                <a:latin typeface="Arial"/>
                <a:ea typeface="DejaVu Sans"/>
              </a:rPr>
              <a:t>usuario</a:t>
            </a:r>
            <a:endParaRPr b="0" lang="en-US" sz="14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04" name="Marcador de contenido 3" descr=""/>
          <p:cNvPicPr/>
          <p:nvPr/>
        </p:nvPicPr>
        <p:blipFill>
          <a:blip r:embed="rId1"/>
          <a:stretch/>
        </p:blipFill>
        <p:spPr>
          <a:xfrm>
            <a:off x="-2880" y="0"/>
            <a:ext cx="12196800" cy="6856560"/>
          </a:xfrm>
          <a:prstGeom prst="rect">
            <a:avLst/>
          </a:prstGeom>
          <a:ln>
            <a:noFill/>
          </a:ln>
        </p:spPr>
      </p:pic>
      <p:sp>
        <p:nvSpPr>
          <p:cNvPr id="105" name="CustomShape 1"/>
          <p:cNvSpPr/>
          <p:nvPr/>
        </p:nvSpPr>
        <p:spPr>
          <a:xfrm>
            <a:off x="265320" y="376920"/>
            <a:ext cx="3300480" cy="42516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2200" spc="-1" strike="noStrike">
                <a:solidFill>
                  <a:srgbClr val="ffffff"/>
                </a:solidFill>
                <a:latin typeface="Arial"/>
                <a:ea typeface="DejaVu Sans"/>
              </a:rPr>
              <a:t>Diseño del Algoritmo</a:t>
            </a:r>
            <a:endParaRPr b="0" lang="en-US" sz="2200" spc="-1" strike="noStrike">
              <a:latin typeface="Arial"/>
            </a:endParaRPr>
          </a:p>
        </p:txBody>
      </p:sp>
      <p:pic>
        <p:nvPicPr>
          <p:cNvPr id="106" name="" descr=""/>
          <p:cNvPicPr/>
          <p:nvPr/>
        </p:nvPicPr>
        <p:blipFill>
          <a:blip r:embed="rId2"/>
          <a:srcRect l="0" t="2555" r="18276" b="0"/>
          <a:stretch/>
        </p:blipFill>
        <p:spPr>
          <a:xfrm>
            <a:off x="640080" y="1188720"/>
            <a:ext cx="5484960" cy="3839400"/>
          </a:xfrm>
          <a:prstGeom prst="rect">
            <a:avLst/>
          </a:prstGeom>
          <a:ln>
            <a:noFill/>
          </a:ln>
        </p:spPr>
      </p:pic>
      <p:sp>
        <p:nvSpPr>
          <p:cNvPr id="107" name="CustomShape 2"/>
          <p:cNvSpPr/>
          <p:nvPr/>
        </p:nvSpPr>
        <p:spPr>
          <a:xfrm>
            <a:off x="270000" y="4945680"/>
            <a:ext cx="6308280" cy="9424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400" spc="-1" strike="noStrike">
                <a:solidFill>
                  <a:srgbClr val="001e33"/>
                </a:solidFill>
                <a:latin typeface="Arial"/>
                <a:ea typeface="DejaVu Sans"/>
              </a:rPr>
              <a:t>Algoritmo para construir un árbol binario de decisión usando (En este semestre, uno puede ser CART, ID3, C4.5… por favor, elijan uno). En este ejemplo, mostramos un modelo para predecir si uno debe o no jugar Golf, dependiendo del clima.</a:t>
            </a:r>
            <a:endParaRPr b="0" lang="en-US" sz="1400" spc="-1" strike="noStrike">
              <a:latin typeface="Arial"/>
            </a:endParaRPr>
          </a:p>
        </p:txBody>
      </p:sp>
      <p:pic>
        <p:nvPicPr>
          <p:cNvPr id="108" name="" descr=""/>
          <p:cNvPicPr/>
          <p:nvPr/>
        </p:nvPicPr>
        <p:blipFill>
          <a:blip r:embed="rId3"/>
          <a:stretch/>
        </p:blipFill>
        <p:spPr>
          <a:xfrm>
            <a:off x="6835680" y="1787040"/>
            <a:ext cx="4613040" cy="3075840"/>
          </a:xfrm>
          <a:prstGeom prst="rect">
            <a:avLst/>
          </a:prstGeom>
          <a:ln>
            <a:noFill/>
          </a:ln>
        </p:spPr>
      </p:pic>
      <p:sp>
        <p:nvSpPr>
          <p:cNvPr id="109" name="CustomShape 3"/>
          <p:cNvSpPr/>
          <p:nvPr/>
        </p:nvSpPr>
        <p:spPr>
          <a:xfrm flipV="1">
            <a:off x="3405600" y="487800"/>
            <a:ext cx="524880" cy="1692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110" name="CustomShape 4"/>
          <p:cNvSpPr/>
          <p:nvPr/>
        </p:nvSpPr>
        <p:spPr>
          <a:xfrm>
            <a:off x="3932280" y="336600"/>
            <a:ext cx="2403360" cy="3027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Conserven ese título</a:t>
            </a:r>
            <a:endParaRPr b="0" lang="en-US" sz="1400" spc="-1" strike="noStrike">
              <a:latin typeface="Arial"/>
            </a:endParaRPr>
          </a:p>
        </p:txBody>
      </p:sp>
      <p:sp>
        <p:nvSpPr>
          <p:cNvPr id="111" name="CustomShape 5"/>
          <p:cNvSpPr/>
          <p:nvPr/>
        </p:nvSpPr>
        <p:spPr>
          <a:xfrm>
            <a:off x="5168160" y="914400"/>
            <a:ext cx="3426120" cy="9424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Usen gráficas vectorizadas en español para explicar el algoritmo que diseñaron, de esa forma no les quedarán pixeladas como la mía</a:t>
            </a:r>
            <a:endParaRPr b="0" lang="en-US" sz="1400" spc="-1" strike="noStrike">
              <a:latin typeface="Arial"/>
            </a:endParaRPr>
          </a:p>
        </p:txBody>
      </p:sp>
      <p:sp>
        <p:nvSpPr>
          <p:cNvPr id="112" name="CustomShape 6"/>
          <p:cNvSpPr/>
          <p:nvPr/>
        </p:nvSpPr>
        <p:spPr>
          <a:xfrm flipV="1">
            <a:off x="4719600" y="1172880"/>
            <a:ext cx="447120" cy="38844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113" name="CustomShape 7"/>
          <p:cNvSpPr/>
          <p:nvPr/>
        </p:nvSpPr>
        <p:spPr>
          <a:xfrm>
            <a:off x="4417920" y="5920560"/>
            <a:ext cx="293328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Expliquen las gráficas con</a:t>
            </a:r>
            <a:br/>
            <a:r>
              <a:rPr b="0" i="1" lang="en-US" sz="1400" spc="-1" strike="noStrike">
                <a:solidFill>
                  <a:srgbClr val="ff0000"/>
                </a:solidFill>
                <a:latin typeface="Arial"/>
                <a:ea typeface="DejaVu Sans"/>
              </a:rPr>
              <a:t>sus palabras</a:t>
            </a:r>
            <a:endParaRPr b="0" lang="en-US" sz="1400" spc="-1" strike="noStrike">
              <a:latin typeface="Arial"/>
            </a:endParaRPr>
          </a:p>
        </p:txBody>
      </p:sp>
      <p:sp>
        <p:nvSpPr>
          <p:cNvPr id="114" name="CustomShape 8"/>
          <p:cNvSpPr/>
          <p:nvPr/>
        </p:nvSpPr>
        <p:spPr>
          <a:xfrm>
            <a:off x="4386240" y="5813280"/>
            <a:ext cx="421920" cy="35676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115" name="CustomShape 9"/>
          <p:cNvSpPr/>
          <p:nvPr/>
        </p:nvSpPr>
        <p:spPr>
          <a:xfrm>
            <a:off x="7674840" y="4965480"/>
            <a:ext cx="2933280" cy="9421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Incluyan una imagen de alta definción relacionada con el ejemplo que usan para explicar el algoritmo al lado izquierdo</a:t>
            </a:r>
            <a:endParaRPr b="0" lang="en-US" sz="1400" spc="-1" strike="noStrike">
              <a:latin typeface="Arial"/>
            </a:endParaRPr>
          </a:p>
        </p:txBody>
      </p:sp>
      <p:sp>
        <p:nvSpPr>
          <p:cNvPr id="116" name="CustomShape 10"/>
          <p:cNvSpPr/>
          <p:nvPr/>
        </p:nvSpPr>
        <p:spPr>
          <a:xfrm>
            <a:off x="7257960" y="4937760"/>
            <a:ext cx="421920" cy="35676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117" name="CustomShape 11"/>
          <p:cNvSpPr/>
          <p:nvPr/>
        </p:nvSpPr>
        <p:spPr>
          <a:xfrm>
            <a:off x="10482120" y="668160"/>
            <a:ext cx="447120" cy="43380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118" name="CustomShape 12"/>
          <p:cNvSpPr/>
          <p:nvPr/>
        </p:nvSpPr>
        <p:spPr>
          <a:xfrm>
            <a:off x="9558000" y="1083240"/>
            <a:ext cx="342612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Usen estos colores</a:t>
            </a:r>
            <a:br/>
            <a:r>
              <a:rPr b="0" i="1" lang="en-US" sz="1400" spc="-1" strike="noStrike">
                <a:solidFill>
                  <a:srgbClr val="ff0000"/>
                </a:solidFill>
                <a:latin typeface="Arial"/>
                <a:ea typeface="DejaVu Sans"/>
              </a:rPr>
              <a:t>en sus gráficas</a:t>
            </a:r>
            <a:endParaRPr b="0" lang="en-US" sz="1400" spc="-1" strike="noStrike">
              <a:latin typeface="Arial"/>
            </a:endParaRPr>
          </a:p>
        </p:txBody>
      </p:sp>
      <p:sp>
        <p:nvSpPr>
          <p:cNvPr id="119" name="CustomShape 13"/>
          <p:cNvSpPr/>
          <p:nvPr/>
        </p:nvSpPr>
        <p:spPr>
          <a:xfrm>
            <a:off x="8229600" y="124200"/>
            <a:ext cx="211500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Completen esta lámina</a:t>
            </a:r>
            <a:br/>
            <a:r>
              <a:rPr b="0" i="1" lang="en-US" sz="1400" spc="-1" strike="noStrike">
                <a:solidFill>
                  <a:srgbClr val="ff0000"/>
                </a:solidFill>
                <a:latin typeface="Arial"/>
                <a:ea typeface="DejaVu Sans"/>
              </a:rPr>
              <a:t>en la segunda entrega</a:t>
            </a:r>
            <a:endParaRPr b="0" lang="en-US" sz="14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20" name="Marcador de contenido 3" descr=""/>
          <p:cNvPicPr/>
          <p:nvPr/>
        </p:nvPicPr>
        <p:blipFill>
          <a:blip r:embed="rId1"/>
          <a:stretch/>
        </p:blipFill>
        <p:spPr>
          <a:xfrm>
            <a:off x="-2880" y="0"/>
            <a:ext cx="12196800" cy="6856560"/>
          </a:xfrm>
          <a:prstGeom prst="rect">
            <a:avLst/>
          </a:prstGeom>
          <a:ln>
            <a:noFill/>
          </a:ln>
        </p:spPr>
      </p:pic>
      <p:sp>
        <p:nvSpPr>
          <p:cNvPr id="121" name="CustomShape 1"/>
          <p:cNvSpPr/>
          <p:nvPr/>
        </p:nvSpPr>
        <p:spPr>
          <a:xfrm>
            <a:off x="265320" y="376920"/>
            <a:ext cx="3026160" cy="42516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2200" spc="-1" strike="noStrike">
                <a:solidFill>
                  <a:srgbClr val="ffffff"/>
                </a:solidFill>
                <a:latin typeface="Arial"/>
                <a:ea typeface="DejaVu Sans"/>
              </a:rPr>
              <a:t>División de un nodo</a:t>
            </a:r>
            <a:endParaRPr b="0" lang="en-US" sz="2200" spc="-1" strike="noStrike">
              <a:latin typeface="Arial"/>
            </a:endParaRPr>
          </a:p>
        </p:txBody>
      </p:sp>
      <p:sp>
        <p:nvSpPr>
          <p:cNvPr id="122" name="CustomShape 2"/>
          <p:cNvSpPr/>
          <p:nvPr/>
        </p:nvSpPr>
        <p:spPr>
          <a:xfrm>
            <a:off x="414000" y="5089680"/>
            <a:ext cx="5506920" cy="7293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400" spc="-1" strike="noStrike">
                <a:solidFill>
                  <a:srgbClr val="001e33"/>
                </a:solidFill>
                <a:latin typeface="Arial"/>
                <a:ea typeface="DejaVu Sans"/>
              </a:rPr>
              <a:t>Esta división está basada en la condición “ingresos == 10.” Para este caso, la impureza Gini de la izquierda es 0.44, la impureza Gini de la derecha es 0.32 y la impureza ponderada es de 0.37.</a:t>
            </a:r>
            <a:endParaRPr b="0" lang="en-US" sz="1400" spc="-1" strike="noStrike">
              <a:latin typeface="Arial"/>
            </a:endParaRPr>
          </a:p>
        </p:txBody>
      </p:sp>
      <p:sp>
        <p:nvSpPr>
          <p:cNvPr id="123" name="CustomShape 3"/>
          <p:cNvSpPr/>
          <p:nvPr/>
        </p:nvSpPr>
        <p:spPr>
          <a:xfrm flipV="1">
            <a:off x="3225600" y="487800"/>
            <a:ext cx="524880" cy="1692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124" name="CustomShape 4"/>
          <p:cNvSpPr/>
          <p:nvPr/>
        </p:nvSpPr>
        <p:spPr>
          <a:xfrm>
            <a:off x="3536280" y="336600"/>
            <a:ext cx="2403360" cy="3027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Conserven ese título</a:t>
            </a:r>
            <a:endParaRPr b="0" lang="en-US" sz="1400" spc="-1" strike="noStrike">
              <a:latin typeface="Arial"/>
            </a:endParaRPr>
          </a:p>
        </p:txBody>
      </p:sp>
      <p:sp>
        <p:nvSpPr>
          <p:cNvPr id="125" name="CustomShape 5"/>
          <p:cNvSpPr/>
          <p:nvPr/>
        </p:nvSpPr>
        <p:spPr>
          <a:xfrm>
            <a:off x="5168160" y="914400"/>
            <a:ext cx="3426120" cy="51624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Usen gráficas vectorizadas en español para explicar el algoritmo que diseñaron</a:t>
            </a:r>
            <a:endParaRPr b="0" lang="en-US" sz="1400" spc="-1" strike="noStrike">
              <a:latin typeface="Arial"/>
            </a:endParaRPr>
          </a:p>
        </p:txBody>
      </p:sp>
      <p:sp>
        <p:nvSpPr>
          <p:cNvPr id="126" name="CustomShape 6"/>
          <p:cNvSpPr/>
          <p:nvPr/>
        </p:nvSpPr>
        <p:spPr>
          <a:xfrm flipV="1">
            <a:off x="4719600" y="1172880"/>
            <a:ext cx="447120" cy="38844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127" name="CustomShape 7"/>
          <p:cNvSpPr/>
          <p:nvPr/>
        </p:nvSpPr>
        <p:spPr>
          <a:xfrm>
            <a:off x="4417920" y="5920560"/>
            <a:ext cx="293328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Expliquen sus gráficas con</a:t>
            </a:r>
            <a:br/>
            <a:r>
              <a:rPr b="0" i="1" lang="en-US" sz="1400" spc="-1" strike="noStrike">
                <a:solidFill>
                  <a:srgbClr val="ff0000"/>
                </a:solidFill>
                <a:latin typeface="Arial"/>
                <a:ea typeface="DejaVu Sans"/>
              </a:rPr>
              <a:t>sus propias palabras</a:t>
            </a:r>
            <a:endParaRPr b="0" lang="en-US" sz="1400" spc="-1" strike="noStrike">
              <a:latin typeface="Arial"/>
            </a:endParaRPr>
          </a:p>
        </p:txBody>
      </p:sp>
      <p:sp>
        <p:nvSpPr>
          <p:cNvPr id="128" name="CustomShape 8"/>
          <p:cNvSpPr/>
          <p:nvPr/>
        </p:nvSpPr>
        <p:spPr>
          <a:xfrm>
            <a:off x="4386240" y="5813280"/>
            <a:ext cx="421920" cy="35676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129" name="CustomShape 9"/>
          <p:cNvSpPr/>
          <p:nvPr/>
        </p:nvSpPr>
        <p:spPr>
          <a:xfrm>
            <a:off x="3247200" y="3554280"/>
            <a:ext cx="1507320" cy="1474560"/>
          </a:xfrm>
          <a:prstGeom prst="ellipse">
            <a:avLst/>
          </a:prstGeom>
          <a:solidFill>
            <a:srgbClr val="001e33"/>
          </a:solidFill>
          <a:ln>
            <a:noFill/>
          </a:ln>
        </p:spPr>
        <p:style>
          <a:lnRef idx="0"/>
          <a:fillRef idx="0"/>
          <a:effectRef idx="0"/>
          <a:fontRef idx="minor"/>
        </p:style>
      </p:sp>
      <p:sp>
        <p:nvSpPr>
          <p:cNvPr id="130" name="CustomShape 10"/>
          <p:cNvSpPr/>
          <p:nvPr/>
        </p:nvSpPr>
        <p:spPr>
          <a:xfrm>
            <a:off x="1375200" y="3554280"/>
            <a:ext cx="1507320" cy="1474560"/>
          </a:xfrm>
          <a:prstGeom prst="ellipse">
            <a:avLst/>
          </a:prstGeom>
          <a:solidFill>
            <a:srgbClr val="001e33"/>
          </a:solidFill>
          <a:ln>
            <a:noFill/>
          </a:ln>
        </p:spPr>
        <p:style>
          <a:lnRef idx="0"/>
          <a:fillRef idx="0"/>
          <a:effectRef idx="0"/>
          <a:fontRef idx="minor"/>
        </p:style>
      </p:sp>
      <p:sp>
        <p:nvSpPr>
          <p:cNvPr id="131" name="CustomShape 11"/>
          <p:cNvSpPr/>
          <p:nvPr/>
        </p:nvSpPr>
        <p:spPr>
          <a:xfrm>
            <a:off x="2085120" y="997200"/>
            <a:ext cx="1769400" cy="1675800"/>
          </a:xfrm>
          <a:prstGeom prst="ellipse">
            <a:avLst/>
          </a:prstGeom>
          <a:solidFill>
            <a:srgbClr val="001e33"/>
          </a:solidFill>
          <a:ln>
            <a:noFill/>
          </a:ln>
        </p:spPr>
        <p:style>
          <a:lnRef idx="0"/>
          <a:fillRef idx="0"/>
          <a:effectRef idx="0"/>
          <a:fontRef idx="minor"/>
        </p:style>
      </p:sp>
      <p:sp>
        <p:nvSpPr>
          <p:cNvPr id="132" name="Line 12"/>
          <p:cNvSpPr/>
          <p:nvPr/>
        </p:nvSpPr>
        <p:spPr>
          <a:xfrm flipH="1">
            <a:off x="2151000" y="2616120"/>
            <a:ext cx="498960" cy="938160"/>
          </a:xfrm>
          <a:prstGeom prst="line">
            <a:avLst/>
          </a:prstGeom>
          <a:ln>
            <a:solidFill>
              <a:srgbClr val="001e33"/>
            </a:solidFill>
            <a:tailEnd len="med" type="triangle" w="med"/>
          </a:ln>
        </p:spPr>
        <p:style>
          <a:lnRef idx="0"/>
          <a:fillRef idx="0"/>
          <a:effectRef idx="0"/>
          <a:fontRef idx="minor"/>
        </p:style>
      </p:sp>
      <p:sp>
        <p:nvSpPr>
          <p:cNvPr id="133" name="Line 13"/>
          <p:cNvSpPr/>
          <p:nvPr/>
        </p:nvSpPr>
        <p:spPr>
          <a:xfrm>
            <a:off x="3339720" y="2561040"/>
            <a:ext cx="365760" cy="1060920"/>
          </a:xfrm>
          <a:prstGeom prst="line">
            <a:avLst/>
          </a:prstGeom>
          <a:ln>
            <a:solidFill>
              <a:srgbClr val="001e33"/>
            </a:solidFill>
            <a:tailEnd len="med" type="triangle" w="med"/>
          </a:ln>
        </p:spPr>
        <p:style>
          <a:lnRef idx="0"/>
          <a:fillRef idx="0"/>
          <a:effectRef idx="0"/>
          <a:fontRef idx="minor"/>
        </p:style>
      </p:sp>
      <p:sp>
        <p:nvSpPr>
          <p:cNvPr id="134" name="CustomShape 14"/>
          <p:cNvSpPr/>
          <p:nvPr/>
        </p:nvSpPr>
        <p:spPr>
          <a:xfrm>
            <a:off x="1823040" y="4350600"/>
            <a:ext cx="195480" cy="132840"/>
          </a:xfrm>
          <a:prstGeom prst="ellipse">
            <a:avLst/>
          </a:prstGeom>
          <a:solidFill>
            <a:srgbClr val="48ac76"/>
          </a:solidFill>
          <a:ln>
            <a:noFill/>
          </a:ln>
        </p:spPr>
        <p:style>
          <a:lnRef idx="0"/>
          <a:fillRef idx="0"/>
          <a:effectRef idx="0"/>
          <a:fontRef idx="minor"/>
        </p:style>
      </p:sp>
      <p:sp>
        <p:nvSpPr>
          <p:cNvPr id="135" name="CustomShape 15"/>
          <p:cNvSpPr/>
          <p:nvPr/>
        </p:nvSpPr>
        <p:spPr>
          <a:xfrm>
            <a:off x="2107080" y="4033440"/>
            <a:ext cx="195480" cy="133200"/>
          </a:xfrm>
          <a:prstGeom prst="ellipse">
            <a:avLst/>
          </a:prstGeom>
          <a:solidFill>
            <a:srgbClr val="00aadb"/>
          </a:solidFill>
          <a:ln>
            <a:noFill/>
          </a:ln>
        </p:spPr>
        <p:style>
          <a:lnRef idx="0"/>
          <a:fillRef idx="0"/>
          <a:effectRef idx="0"/>
          <a:fontRef idx="minor"/>
        </p:style>
      </p:sp>
      <p:sp>
        <p:nvSpPr>
          <p:cNvPr id="136" name="CustomShape 16"/>
          <p:cNvSpPr/>
          <p:nvPr/>
        </p:nvSpPr>
        <p:spPr>
          <a:xfrm>
            <a:off x="2107080" y="4297680"/>
            <a:ext cx="195480" cy="132840"/>
          </a:xfrm>
          <a:prstGeom prst="ellipse">
            <a:avLst/>
          </a:prstGeom>
          <a:solidFill>
            <a:srgbClr val="00aadb"/>
          </a:solidFill>
          <a:ln>
            <a:noFill/>
          </a:ln>
        </p:spPr>
        <p:style>
          <a:lnRef idx="0"/>
          <a:fillRef idx="0"/>
          <a:effectRef idx="0"/>
          <a:fontRef idx="minor"/>
        </p:style>
      </p:sp>
      <p:sp>
        <p:nvSpPr>
          <p:cNvPr id="137" name="CustomShape 17"/>
          <p:cNvSpPr/>
          <p:nvPr/>
        </p:nvSpPr>
        <p:spPr>
          <a:xfrm>
            <a:off x="3754800" y="4350600"/>
            <a:ext cx="195840" cy="132840"/>
          </a:xfrm>
          <a:prstGeom prst="ellipse">
            <a:avLst/>
          </a:prstGeom>
          <a:solidFill>
            <a:srgbClr val="48ac76"/>
          </a:solidFill>
          <a:ln>
            <a:noFill/>
          </a:ln>
        </p:spPr>
        <p:style>
          <a:lnRef idx="0"/>
          <a:fillRef idx="0"/>
          <a:effectRef idx="0"/>
          <a:fontRef idx="minor"/>
        </p:style>
      </p:sp>
      <p:sp>
        <p:nvSpPr>
          <p:cNvPr id="138" name="CustomShape 18"/>
          <p:cNvSpPr/>
          <p:nvPr/>
        </p:nvSpPr>
        <p:spPr>
          <a:xfrm>
            <a:off x="4064760" y="4509000"/>
            <a:ext cx="195480" cy="132840"/>
          </a:xfrm>
          <a:prstGeom prst="ellipse">
            <a:avLst/>
          </a:prstGeom>
          <a:solidFill>
            <a:srgbClr val="00aadb"/>
          </a:solidFill>
          <a:ln>
            <a:noFill/>
          </a:ln>
        </p:spPr>
        <p:style>
          <a:lnRef idx="0"/>
          <a:fillRef idx="0"/>
          <a:effectRef idx="0"/>
          <a:fontRef idx="minor"/>
        </p:style>
      </p:sp>
      <p:sp>
        <p:nvSpPr>
          <p:cNvPr id="139" name="CustomShape 19"/>
          <p:cNvSpPr/>
          <p:nvPr/>
        </p:nvSpPr>
        <p:spPr>
          <a:xfrm>
            <a:off x="2281680" y="1594800"/>
            <a:ext cx="195840" cy="133200"/>
          </a:xfrm>
          <a:prstGeom prst="ellipse">
            <a:avLst/>
          </a:prstGeom>
          <a:solidFill>
            <a:srgbClr val="48ac76"/>
          </a:solidFill>
          <a:ln>
            <a:noFill/>
          </a:ln>
        </p:spPr>
        <p:style>
          <a:lnRef idx="0"/>
          <a:fillRef idx="0"/>
          <a:effectRef idx="0"/>
          <a:fontRef idx="minor"/>
        </p:style>
      </p:sp>
      <p:sp>
        <p:nvSpPr>
          <p:cNvPr id="140" name="CustomShape 20"/>
          <p:cNvSpPr/>
          <p:nvPr/>
        </p:nvSpPr>
        <p:spPr>
          <a:xfrm>
            <a:off x="2281680" y="1859040"/>
            <a:ext cx="195840" cy="132840"/>
          </a:xfrm>
          <a:prstGeom prst="ellipse">
            <a:avLst/>
          </a:prstGeom>
          <a:solidFill>
            <a:srgbClr val="48ac76"/>
          </a:solidFill>
          <a:ln>
            <a:noFill/>
          </a:ln>
        </p:spPr>
        <p:style>
          <a:lnRef idx="0"/>
          <a:fillRef idx="0"/>
          <a:effectRef idx="0"/>
          <a:fontRef idx="minor"/>
        </p:style>
      </p:sp>
      <p:sp>
        <p:nvSpPr>
          <p:cNvPr id="141" name="CustomShape 21"/>
          <p:cNvSpPr/>
          <p:nvPr/>
        </p:nvSpPr>
        <p:spPr>
          <a:xfrm>
            <a:off x="2565720" y="1568520"/>
            <a:ext cx="195840" cy="133200"/>
          </a:xfrm>
          <a:prstGeom prst="ellipse">
            <a:avLst/>
          </a:prstGeom>
          <a:solidFill>
            <a:srgbClr val="48ac76"/>
          </a:solidFill>
          <a:ln>
            <a:noFill/>
          </a:ln>
        </p:spPr>
        <p:style>
          <a:lnRef idx="0"/>
          <a:fillRef idx="0"/>
          <a:effectRef idx="0"/>
          <a:fontRef idx="minor"/>
        </p:style>
      </p:sp>
      <p:sp>
        <p:nvSpPr>
          <p:cNvPr id="142" name="CustomShape 22"/>
          <p:cNvSpPr/>
          <p:nvPr/>
        </p:nvSpPr>
        <p:spPr>
          <a:xfrm>
            <a:off x="2333520" y="2070360"/>
            <a:ext cx="195480" cy="132840"/>
          </a:xfrm>
          <a:prstGeom prst="ellipse">
            <a:avLst/>
          </a:prstGeom>
          <a:solidFill>
            <a:srgbClr val="48ac76"/>
          </a:solidFill>
          <a:ln>
            <a:noFill/>
          </a:ln>
        </p:spPr>
        <p:style>
          <a:lnRef idx="0"/>
          <a:fillRef idx="0"/>
          <a:effectRef idx="0"/>
          <a:fontRef idx="minor"/>
        </p:style>
      </p:sp>
      <p:sp>
        <p:nvSpPr>
          <p:cNvPr id="143" name="CustomShape 23"/>
          <p:cNvSpPr/>
          <p:nvPr/>
        </p:nvSpPr>
        <p:spPr>
          <a:xfrm>
            <a:off x="2617560" y="1753560"/>
            <a:ext cx="195480" cy="132840"/>
          </a:xfrm>
          <a:prstGeom prst="ellipse">
            <a:avLst/>
          </a:prstGeom>
          <a:solidFill>
            <a:srgbClr val="00aadb"/>
          </a:solidFill>
          <a:ln>
            <a:noFill/>
          </a:ln>
        </p:spPr>
        <p:style>
          <a:lnRef idx="0"/>
          <a:fillRef idx="0"/>
          <a:effectRef idx="0"/>
          <a:fontRef idx="minor"/>
        </p:style>
      </p:sp>
      <p:sp>
        <p:nvSpPr>
          <p:cNvPr id="144" name="CustomShape 24"/>
          <p:cNvSpPr/>
          <p:nvPr/>
        </p:nvSpPr>
        <p:spPr>
          <a:xfrm>
            <a:off x="2617560" y="2017440"/>
            <a:ext cx="195480" cy="133200"/>
          </a:xfrm>
          <a:prstGeom prst="ellipse">
            <a:avLst/>
          </a:prstGeom>
          <a:solidFill>
            <a:srgbClr val="00aadb"/>
          </a:solidFill>
          <a:ln>
            <a:noFill/>
          </a:ln>
        </p:spPr>
        <p:style>
          <a:lnRef idx="0"/>
          <a:fillRef idx="0"/>
          <a:effectRef idx="0"/>
          <a:fontRef idx="minor"/>
        </p:style>
      </p:sp>
      <p:sp>
        <p:nvSpPr>
          <p:cNvPr id="145" name="CustomShape 25"/>
          <p:cNvSpPr/>
          <p:nvPr/>
        </p:nvSpPr>
        <p:spPr>
          <a:xfrm>
            <a:off x="3120480" y="1978920"/>
            <a:ext cx="195480" cy="132840"/>
          </a:xfrm>
          <a:prstGeom prst="ellipse">
            <a:avLst/>
          </a:prstGeom>
          <a:solidFill>
            <a:srgbClr val="48ac76"/>
          </a:solidFill>
          <a:ln>
            <a:noFill/>
          </a:ln>
        </p:spPr>
        <p:style>
          <a:lnRef idx="0"/>
          <a:fillRef idx="0"/>
          <a:effectRef idx="0"/>
          <a:fontRef idx="minor"/>
        </p:style>
      </p:sp>
      <p:sp>
        <p:nvSpPr>
          <p:cNvPr id="146" name="CustomShape 26"/>
          <p:cNvSpPr/>
          <p:nvPr/>
        </p:nvSpPr>
        <p:spPr>
          <a:xfrm>
            <a:off x="3430080" y="2137320"/>
            <a:ext cx="195840" cy="133200"/>
          </a:xfrm>
          <a:prstGeom prst="ellipse">
            <a:avLst/>
          </a:prstGeom>
          <a:solidFill>
            <a:srgbClr val="00aadb"/>
          </a:solidFill>
          <a:ln>
            <a:noFill/>
          </a:ln>
        </p:spPr>
        <p:style>
          <a:lnRef idx="0"/>
          <a:fillRef idx="0"/>
          <a:effectRef idx="0"/>
          <a:fontRef idx="minor"/>
        </p:style>
      </p:sp>
      <p:sp>
        <p:nvSpPr>
          <p:cNvPr id="147" name="CustomShape 27"/>
          <p:cNvSpPr/>
          <p:nvPr/>
        </p:nvSpPr>
        <p:spPr>
          <a:xfrm>
            <a:off x="3745080" y="4116960"/>
            <a:ext cx="195480" cy="133200"/>
          </a:xfrm>
          <a:prstGeom prst="ellipse">
            <a:avLst/>
          </a:prstGeom>
          <a:solidFill>
            <a:srgbClr val="48ac76"/>
          </a:solidFill>
          <a:ln>
            <a:noFill/>
          </a:ln>
        </p:spPr>
        <p:style>
          <a:lnRef idx="0"/>
          <a:fillRef idx="0"/>
          <a:effectRef idx="0"/>
          <a:fontRef idx="minor"/>
        </p:style>
      </p:sp>
      <p:sp>
        <p:nvSpPr>
          <p:cNvPr id="148" name="CustomShape 28"/>
          <p:cNvSpPr/>
          <p:nvPr/>
        </p:nvSpPr>
        <p:spPr>
          <a:xfrm>
            <a:off x="4007520" y="4251240"/>
            <a:ext cx="195480" cy="132840"/>
          </a:xfrm>
          <a:prstGeom prst="ellipse">
            <a:avLst/>
          </a:prstGeom>
          <a:solidFill>
            <a:srgbClr val="48ac76"/>
          </a:solidFill>
          <a:ln>
            <a:noFill/>
          </a:ln>
        </p:spPr>
        <p:style>
          <a:lnRef idx="0"/>
          <a:fillRef idx="0"/>
          <a:effectRef idx="0"/>
          <a:fontRef idx="minor"/>
        </p:style>
      </p:sp>
      <p:sp>
        <p:nvSpPr>
          <p:cNvPr id="149" name="CustomShape 29"/>
          <p:cNvSpPr/>
          <p:nvPr/>
        </p:nvSpPr>
        <p:spPr>
          <a:xfrm>
            <a:off x="4007520" y="4050000"/>
            <a:ext cx="195480" cy="132840"/>
          </a:xfrm>
          <a:prstGeom prst="ellipse">
            <a:avLst/>
          </a:prstGeom>
          <a:solidFill>
            <a:srgbClr val="48ac76"/>
          </a:solidFill>
          <a:ln>
            <a:noFill/>
          </a:ln>
        </p:spPr>
        <p:style>
          <a:lnRef idx="0"/>
          <a:fillRef idx="0"/>
          <a:effectRef idx="0"/>
          <a:fontRef idx="minor"/>
        </p:style>
      </p:sp>
      <p:sp>
        <p:nvSpPr>
          <p:cNvPr id="150" name="CustomShape 30"/>
          <p:cNvSpPr/>
          <p:nvPr/>
        </p:nvSpPr>
        <p:spPr>
          <a:xfrm>
            <a:off x="9556560" y="3562920"/>
            <a:ext cx="1507320" cy="1474560"/>
          </a:xfrm>
          <a:prstGeom prst="ellipse">
            <a:avLst/>
          </a:prstGeom>
          <a:solidFill>
            <a:srgbClr val="001e33"/>
          </a:solidFill>
          <a:ln>
            <a:noFill/>
          </a:ln>
        </p:spPr>
        <p:style>
          <a:lnRef idx="0"/>
          <a:fillRef idx="0"/>
          <a:effectRef idx="0"/>
          <a:fontRef idx="minor"/>
        </p:style>
      </p:sp>
      <p:sp>
        <p:nvSpPr>
          <p:cNvPr id="151" name="CustomShape 31"/>
          <p:cNvSpPr/>
          <p:nvPr/>
        </p:nvSpPr>
        <p:spPr>
          <a:xfrm>
            <a:off x="7684560" y="3562920"/>
            <a:ext cx="1507320" cy="1474560"/>
          </a:xfrm>
          <a:prstGeom prst="ellipse">
            <a:avLst/>
          </a:prstGeom>
          <a:solidFill>
            <a:srgbClr val="001e33"/>
          </a:solidFill>
          <a:ln>
            <a:noFill/>
          </a:ln>
        </p:spPr>
        <p:style>
          <a:lnRef idx="0"/>
          <a:fillRef idx="0"/>
          <a:effectRef idx="0"/>
          <a:fontRef idx="minor"/>
        </p:style>
      </p:sp>
      <p:sp>
        <p:nvSpPr>
          <p:cNvPr id="152" name="CustomShape 32"/>
          <p:cNvSpPr/>
          <p:nvPr/>
        </p:nvSpPr>
        <p:spPr>
          <a:xfrm>
            <a:off x="8394480" y="1005840"/>
            <a:ext cx="1769400" cy="1675800"/>
          </a:xfrm>
          <a:prstGeom prst="ellipse">
            <a:avLst/>
          </a:prstGeom>
          <a:solidFill>
            <a:srgbClr val="001e33"/>
          </a:solidFill>
          <a:ln>
            <a:noFill/>
          </a:ln>
        </p:spPr>
        <p:style>
          <a:lnRef idx="0"/>
          <a:fillRef idx="0"/>
          <a:effectRef idx="0"/>
          <a:fontRef idx="minor"/>
        </p:style>
      </p:sp>
      <p:sp>
        <p:nvSpPr>
          <p:cNvPr id="153" name="Line 33"/>
          <p:cNvSpPr/>
          <p:nvPr/>
        </p:nvSpPr>
        <p:spPr>
          <a:xfrm flipH="1">
            <a:off x="8460360" y="2624760"/>
            <a:ext cx="498960" cy="938160"/>
          </a:xfrm>
          <a:prstGeom prst="line">
            <a:avLst/>
          </a:prstGeom>
          <a:ln>
            <a:solidFill>
              <a:srgbClr val="001e33"/>
            </a:solidFill>
            <a:tailEnd len="med" type="triangle" w="med"/>
          </a:ln>
        </p:spPr>
        <p:style>
          <a:lnRef idx="0"/>
          <a:fillRef idx="0"/>
          <a:effectRef idx="0"/>
          <a:fontRef idx="minor"/>
        </p:style>
      </p:sp>
      <p:sp>
        <p:nvSpPr>
          <p:cNvPr id="154" name="Line 34"/>
          <p:cNvSpPr/>
          <p:nvPr/>
        </p:nvSpPr>
        <p:spPr>
          <a:xfrm>
            <a:off x="9649080" y="2569680"/>
            <a:ext cx="365760" cy="1060920"/>
          </a:xfrm>
          <a:prstGeom prst="line">
            <a:avLst/>
          </a:prstGeom>
          <a:ln>
            <a:solidFill>
              <a:srgbClr val="001e33"/>
            </a:solidFill>
            <a:tailEnd len="med" type="triangle" w="med"/>
          </a:ln>
        </p:spPr>
        <p:style>
          <a:lnRef idx="0"/>
          <a:fillRef idx="0"/>
          <a:effectRef idx="0"/>
          <a:fontRef idx="minor"/>
        </p:style>
      </p:sp>
      <p:sp>
        <p:nvSpPr>
          <p:cNvPr id="155" name="CustomShape 35"/>
          <p:cNvSpPr/>
          <p:nvPr/>
        </p:nvSpPr>
        <p:spPr>
          <a:xfrm>
            <a:off x="8591040" y="1603440"/>
            <a:ext cx="195840" cy="133200"/>
          </a:xfrm>
          <a:prstGeom prst="ellipse">
            <a:avLst/>
          </a:prstGeom>
          <a:solidFill>
            <a:srgbClr val="48ac76"/>
          </a:solidFill>
          <a:ln>
            <a:noFill/>
          </a:ln>
        </p:spPr>
        <p:style>
          <a:lnRef idx="0"/>
          <a:fillRef idx="0"/>
          <a:effectRef idx="0"/>
          <a:fontRef idx="minor"/>
        </p:style>
      </p:sp>
      <p:sp>
        <p:nvSpPr>
          <p:cNvPr id="156" name="CustomShape 36"/>
          <p:cNvSpPr/>
          <p:nvPr/>
        </p:nvSpPr>
        <p:spPr>
          <a:xfrm>
            <a:off x="8591040" y="1867680"/>
            <a:ext cx="195840" cy="132840"/>
          </a:xfrm>
          <a:prstGeom prst="ellipse">
            <a:avLst/>
          </a:prstGeom>
          <a:solidFill>
            <a:srgbClr val="48ac76"/>
          </a:solidFill>
          <a:ln>
            <a:noFill/>
          </a:ln>
        </p:spPr>
        <p:style>
          <a:lnRef idx="0"/>
          <a:fillRef idx="0"/>
          <a:effectRef idx="0"/>
          <a:fontRef idx="minor"/>
        </p:style>
      </p:sp>
      <p:sp>
        <p:nvSpPr>
          <p:cNvPr id="157" name="CustomShape 37"/>
          <p:cNvSpPr/>
          <p:nvPr/>
        </p:nvSpPr>
        <p:spPr>
          <a:xfrm>
            <a:off x="8875080" y="1577160"/>
            <a:ext cx="195840" cy="133200"/>
          </a:xfrm>
          <a:prstGeom prst="ellipse">
            <a:avLst/>
          </a:prstGeom>
          <a:solidFill>
            <a:srgbClr val="48ac76"/>
          </a:solidFill>
          <a:ln>
            <a:noFill/>
          </a:ln>
        </p:spPr>
        <p:style>
          <a:lnRef idx="0"/>
          <a:fillRef idx="0"/>
          <a:effectRef idx="0"/>
          <a:fontRef idx="minor"/>
        </p:style>
      </p:sp>
      <p:sp>
        <p:nvSpPr>
          <p:cNvPr id="158" name="CustomShape 38"/>
          <p:cNvSpPr/>
          <p:nvPr/>
        </p:nvSpPr>
        <p:spPr>
          <a:xfrm>
            <a:off x="8642880" y="2079000"/>
            <a:ext cx="195480" cy="132840"/>
          </a:xfrm>
          <a:prstGeom prst="ellipse">
            <a:avLst/>
          </a:prstGeom>
          <a:solidFill>
            <a:srgbClr val="48ac76"/>
          </a:solidFill>
          <a:ln>
            <a:noFill/>
          </a:ln>
        </p:spPr>
        <p:style>
          <a:lnRef idx="0"/>
          <a:fillRef idx="0"/>
          <a:effectRef idx="0"/>
          <a:fontRef idx="minor"/>
        </p:style>
      </p:sp>
      <p:sp>
        <p:nvSpPr>
          <p:cNvPr id="159" name="CustomShape 39"/>
          <p:cNvSpPr/>
          <p:nvPr/>
        </p:nvSpPr>
        <p:spPr>
          <a:xfrm>
            <a:off x="8926920" y="1762200"/>
            <a:ext cx="195480" cy="132840"/>
          </a:xfrm>
          <a:prstGeom prst="ellipse">
            <a:avLst/>
          </a:prstGeom>
          <a:solidFill>
            <a:srgbClr val="00aadb"/>
          </a:solidFill>
          <a:ln>
            <a:noFill/>
          </a:ln>
        </p:spPr>
        <p:style>
          <a:lnRef idx="0"/>
          <a:fillRef idx="0"/>
          <a:effectRef idx="0"/>
          <a:fontRef idx="minor"/>
        </p:style>
      </p:sp>
      <p:sp>
        <p:nvSpPr>
          <p:cNvPr id="160" name="CustomShape 40"/>
          <p:cNvSpPr/>
          <p:nvPr/>
        </p:nvSpPr>
        <p:spPr>
          <a:xfrm>
            <a:off x="8926920" y="2026080"/>
            <a:ext cx="195480" cy="133200"/>
          </a:xfrm>
          <a:prstGeom prst="ellipse">
            <a:avLst/>
          </a:prstGeom>
          <a:solidFill>
            <a:srgbClr val="00aadb"/>
          </a:solidFill>
          <a:ln>
            <a:noFill/>
          </a:ln>
        </p:spPr>
        <p:style>
          <a:lnRef idx="0"/>
          <a:fillRef idx="0"/>
          <a:effectRef idx="0"/>
          <a:fontRef idx="minor"/>
        </p:style>
      </p:sp>
      <p:sp>
        <p:nvSpPr>
          <p:cNvPr id="161" name="CustomShape 41"/>
          <p:cNvSpPr/>
          <p:nvPr/>
        </p:nvSpPr>
        <p:spPr>
          <a:xfrm>
            <a:off x="9429840" y="1987560"/>
            <a:ext cx="195480" cy="132840"/>
          </a:xfrm>
          <a:prstGeom prst="ellipse">
            <a:avLst/>
          </a:prstGeom>
          <a:solidFill>
            <a:srgbClr val="48ac76"/>
          </a:solidFill>
          <a:ln>
            <a:noFill/>
          </a:ln>
        </p:spPr>
        <p:style>
          <a:lnRef idx="0"/>
          <a:fillRef idx="0"/>
          <a:effectRef idx="0"/>
          <a:fontRef idx="minor"/>
        </p:style>
      </p:sp>
      <p:sp>
        <p:nvSpPr>
          <p:cNvPr id="162" name="CustomShape 42"/>
          <p:cNvSpPr/>
          <p:nvPr/>
        </p:nvSpPr>
        <p:spPr>
          <a:xfrm>
            <a:off x="9739440" y="2145960"/>
            <a:ext cx="195840" cy="133200"/>
          </a:xfrm>
          <a:prstGeom prst="ellipse">
            <a:avLst/>
          </a:prstGeom>
          <a:solidFill>
            <a:srgbClr val="00aadb"/>
          </a:solidFill>
          <a:ln>
            <a:noFill/>
          </a:ln>
        </p:spPr>
        <p:style>
          <a:lnRef idx="0"/>
          <a:fillRef idx="0"/>
          <a:effectRef idx="0"/>
          <a:fontRef idx="minor"/>
        </p:style>
      </p:sp>
      <p:sp>
        <p:nvSpPr>
          <p:cNvPr id="163" name="CustomShape 43"/>
          <p:cNvSpPr/>
          <p:nvPr/>
        </p:nvSpPr>
        <p:spPr>
          <a:xfrm>
            <a:off x="6534000" y="5089680"/>
            <a:ext cx="5506920" cy="7293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400" spc="-1" strike="noStrike">
                <a:solidFill>
                  <a:srgbClr val="001e33"/>
                </a:solidFill>
                <a:latin typeface="Arial"/>
                <a:ea typeface="DejaVu Sans"/>
              </a:rPr>
              <a:t>Esta división está basada en la condición “estrato == 4.” Para este caso, la impureza Gini de la izquierda es 0.44, la impureza Gini de la derecha es 0.32 y la impureza ponderada es 0.45.</a:t>
            </a:r>
            <a:endParaRPr b="0" lang="en-US" sz="1400" spc="-1" strike="noStrike">
              <a:latin typeface="Arial"/>
            </a:endParaRPr>
          </a:p>
        </p:txBody>
      </p:sp>
      <p:sp>
        <p:nvSpPr>
          <p:cNvPr id="164" name="CustomShape 44"/>
          <p:cNvSpPr/>
          <p:nvPr/>
        </p:nvSpPr>
        <p:spPr>
          <a:xfrm>
            <a:off x="10041840" y="4111560"/>
            <a:ext cx="195480" cy="132840"/>
          </a:xfrm>
          <a:prstGeom prst="ellipse">
            <a:avLst/>
          </a:prstGeom>
          <a:solidFill>
            <a:srgbClr val="48ac76"/>
          </a:solidFill>
          <a:ln>
            <a:noFill/>
          </a:ln>
        </p:spPr>
        <p:style>
          <a:lnRef idx="0"/>
          <a:fillRef idx="0"/>
          <a:effectRef idx="0"/>
          <a:fontRef idx="minor"/>
        </p:style>
      </p:sp>
      <p:sp>
        <p:nvSpPr>
          <p:cNvPr id="165" name="CustomShape 45"/>
          <p:cNvSpPr/>
          <p:nvPr/>
        </p:nvSpPr>
        <p:spPr>
          <a:xfrm>
            <a:off x="10351440" y="4269960"/>
            <a:ext cx="195840" cy="133200"/>
          </a:xfrm>
          <a:prstGeom prst="ellipse">
            <a:avLst/>
          </a:prstGeom>
          <a:solidFill>
            <a:srgbClr val="00aadb"/>
          </a:solidFill>
          <a:ln>
            <a:noFill/>
          </a:ln>
        </p:spPr>
        <p:style>
          <a:lnRef idx="0"/>
          <a:fillRef idx="0"/>
          <a:effectRef idx="0"/>
          <a:fontRef idx="minor"/>
        </p:style>
      </p:sp>
      <p:sp>
        <p:nvSpPr>
          <p:cNvPr id="166" name="CustomShape 46"/>
          <p:cNvSpPr/>
          <p:nvPr/>
        </p:nvSpPr>
        <p:spPr>
          <a:xfrm>
            <a:off x="8135640" y="3979800"/>
            <a:ext cx="195840" cy="133200"/>
          </a:xfrm>
          <a:prstGeom prst="ellipse">
            <a:avLst/>
          </a:prstGeom>
          <a:solidFill>
            <a:srgbClr val="48ac76"/>
          </a:solidFill>
          <a:ln>
            <a:noFill/>
          </a:ln>
        </p:spPr>
        <p:style>
          <a:lnRef idx="0"/>
          <a:fillRef idx="0"/>
          <a:effectRef idx="0"/>
          <a:fontRef idx="minor"/>
        </p:style>
      </p:sp>
      <p:sp>
        <p:nvSpPr>
          <p:cNvPr id="167" name="CustomShape 47"/>
          <p:cNvSpPr/>
          <p:nvPr/>
        </p:nvSpPr>
        <p:spPr>
          <a:xfrm>
            <a:off x="8135640" y="4244040"/>
            <a:ext cx="195840" cy="132840"/>
          </a:xfrm>
          <a:prstGeom prst="ellipse">
            <a:avLst/>
          </a:prstGeom>
          <a:solidFill>
            <a:srgbClr val="48ac76"/>
          </a:solidFill>
          <a:ln>
            <a:noFill/>
          </a:ln>
        </p:spPr>
        <p:style>
          <a:lnRef idx="0"/>
          <a:fillRef idx="0"/>
          <a:effectRef idx="0"/>
          <a:fontRef idx="minor"/>
        </p:style>
      </p:sp>
      <p:sp>
        <p:nvSpPr>
          <p:cNvPr id="168" name="CustomShape 48"/>
          <p:cNvSpPr/>
          <p:nvPr/>
        </p:nvSpPr>
        <p:spPr>
          <a:xfrm>
            <a:off x="8419680" y="3953520"/>
            <a:ext cx="195840" cy="133200"/>
          </a:xfrm>
          <a:prstGeom prst="ellipse">
            <a:avLst/>
          </a:prstGeom>
          <a:solidFill>
            <a:srgbClr val="48ac76"/>
          </a:solidFill>
          <a:ln>
            <a:noFill/>
          </a:ln>
        </p:spPr>
        <p:style>
          <a:lnRef idx="0"/>
          <a:fillRef idx="0"/>
          <a:effectRef idx="0"/>
          <a:fontRef idx="minor"/>
        </p:style>
      </p:sp>
      <p:sp>
        <p:nvSpPr>
          <p:cNvPr id="169" name="CustomShape 49"/>
          <p:cNvSpPr/>
          <p:nvPr/>
        </p:nvSpPr>
        <p:spPr>
          <a:xfrm>
            <a:off x="8187480" y="4455360"/>
            <a:ext cx="195480" cy="132840"/>
          </a:xfrm>
          <a:prstGeom prst="ellipse">
            <a:avLst/>
          </a:prstGeom>
          <a:solidFill>
            <a:srgbClr val="48ac76"/>
          </a:solidFill>
          <a:ln>
            <a:noFill/>
          </a:ln>
        </p:spPr>
        <p:style>
          <a:lnRef idx="0"/>
          <a:fillRef idx="0"/>
          <a:effectRef idx="0"/>
          <a:fontRef idx="minor"/>
        </p:style>
      </p:sp>
      <p:sp>
        <p:nvSpPr>
          <p:cNvPr id="170" name="CustomShape 50"/>
          <p:cNvSpPr/>
          <p:nvPr/>
        </p:nvSpPr>
        <p:spPr>
          <a:xfrm>
            <a:off x="8471520" y="4138560"/>
            <a:ext cx="195480" cy="132840"/>
          </a:xfrm>
          <a:prstGeom prst="ellipse">
            <a:avLst/>
          </a:prstGeom>
          <a:solidFill>
            <a:srgbClr val="00aadb"/>
          </a:solidFill>
          <a:ln>
            <a:noFill/>
          </a:ln>
        </p:spPr>
        <p:style>
          <a:lnRef idx="0"/>
          <a:fillRef idx="0"/>
          <a:effectRef idx="0"/>
          <a:fontRef idx="minor"/>
        </p:style>
      </p:sp>
      <p:sp>
        <p:nvSpPr>
          <p:cNvPr id="171" name="CustomShape 51"/>
          <p:cNvSpPr/>
          <p:nvPr/>
        </p:nvSpPr>
        <p:spPr>
          <a:xfrm>
            <a:off x="8471520" y="4402440"/>
            <a:ext cx="195480" cy="133200"/>
          </a:xfrm>
          <a:prstGeom prst="ellipse">
            <a:avLst/>
          </a:prstGeom>
          <a:solidFill>
            <a:srgbClr val="00aadb"/>
          </a:solidFill>
          <a:ln>
            <a:noFill/>
          </a:ln>
        </p:spPr>
        <p:style>
          <a:lnRef idx="0"/>
          <a:fillRef idx="0"/>
          <a:effectRef idx="0"/>
          <a:fontRef idx="minor"/>
        </p:style>
      </p:sp>
      <p:sp>
        <p:nvSpPr>
          <p:cNvPr id="172" name="CustomShape 52"/>
          <p:cNvSpPr/>
          <p:nvPr/>
        </p:nvSpPr>
        <p:spPr>
          <a:xfrm>
            <a:off x="9558000" y="1258560"/>
            <a:ext cx="342612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Usen estos colores</a:t>
            </a:r>
            <a:br/>
            <a:r>
              <a:rPr b="0" i="1" lang="en-US" sz="1400" spc="-1" strike="noStrike">
                <a:solidFill>
                  <a:srgbClr val="ff0000"/>
                </a:solidFill>
                <a:latin typeface="Arial"/>
                <a:ea typeface="DejaVu Sans"/>
              </a:rPr>
              <a:t>para sus gráficas</a:t>
            </a:r>
            <a:endParaRPr b="0" lang="en-US" sz="1400" spc="-1" strike="noStrike">
              <a:latin typeface="Arial"/>
            </a:endParaRPr>
          </a:p>
        </p:txBody>
      </p:sp>
      <p:sp>
        <p:nvSpPr>
          <p:cNvPr id="173" name="CustomShape 53"/>
          <p:cNvSpPr/>
          <p:nvPr/>
        </p:nvSpPr>
        <p:spPr>
          <a:xfrm>
            <a:off x="10708200" y="822960"/>
            <a:ext cx="447120" cy="43380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174" name="CustomShape 54"/>
          <p:cNvSpPr/>
          <p:nvPr/>
        </p:nvSpPr>
        <p:spPr>
          <a:xfrm>
            <a:off x="8229600" y="124200"/>
            <a:ext cx="211500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Completen esta lámina</a:t>
            </a:r>
            <a:br/>
            <a:r>
              <a:rPr b="0" i="1" lang="en-US" sz="1400" spc="-1" strike="noStrike">
                <a:solidFill>
                  <a:srgbClr val="ff0000"/>
                </a:solidFill>
                <a:latin typeface="Arial"/>
                <a:ea typeface="DejaVu Sans"/>
              </a:rPr>
              <a:t>en la segunda entrega</a:t>
            </a:r>
            <a:endParaRPr b="0" lang="en-US" sz="14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75" name="Marcador de contenido 3" descr=""/>
          <p:cNvPicPr/>
          <p:nvPr/>
        </p:nvPicPr>
        <p:blipFill>
          <a:blip r:embed="rId1"/>
          <a:stretch/>
        </p:blipFill>
        <p:spPr>
          <a:xfrm>
            <a:off x="-2880" y="0"/>
            <a:ext cx="12196800" cy="6856560"/>
          </a:xfrm>
          <a:prstGeom prst="rect">
            <a:avLst/>
          </a:prstGeom>
          <a:ln>
            <a:noFill/>
          </a:ln>
        </p:spPr>
      </p:pic>
      <p:sp>
        <p:nvSpPr>
          <p:cNvPr id="176" name="CustomShape 1"/>
          <p:cNvSpPr/>
          <p:nvPr/>
        </p:nvSpPr>
        <p:spPr>
          <a:xfrm>
            <a:off x="265320" y="376920"/>
            <a:ext cx="3849120" cy="42516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2200" spc="-1" strike="noStrike">
                <a:solidFill>
                  <a:srgbClr val="ffffff"/>
                </a:solidFill>
                <a:latin typeface="Arial"/>
                <a:ea typeface="DejaVu Sans"/>
              </a:rPr>
              <a:t>Complejidad del Algoritmo</a:t>
            </a:r>
            <a:endParaRPr b="0" lang="en-US" sz="2200" spc="-1" strike="noStrike">
              <a:latin typeface="Arial"/>
            </a:endParaRPr>
          </a:p>
        </p:txBody>
      </p:sp>
      <p:sp>
        <p:nvSpPr>
          <p:cNvPr id="177" name="CustomShape 2"/>
          <p:cNvSpPr/>
          <p:nvPr/>
        </p:nvSpPr>
        <p:spPr>
          <a:xfrm>
            <a:off x="584640" y="4173120"/>
            <a:ext cx="5028120" cy="9424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400" spc="-1" strike="noStrike">
                <a:solidFill>
                  <a:srgbClr val="001e33"/>
                </a:solidFill>
                <a:latin typeface="Arial"/>
                <a:ea typeface="DejaVu Sans"/>
              </a:rPr>
              <a:t>Complejidad en tiempo y memoria del algoritmo (En este semestre, una opción puede ser CART, ID3, C4.5, elijan uno). (Por favor, expliquen qué es N y qué es M en este problem. ¡POR FAVOR, HÁGANLO!)</a:t>
            </a:r>
            <a:endParaRPr b="0" lang="en-US" sz="1400" spc="-1" strike="noStrike">
              <a:latin typeface="Arial"/>
            </a:endParaRPr>
          </a:p>
        </p:txBody>
      </p:sp>
      <p:sp>
        <p:nvSpPr>
          <p:cNvPr id="178" name="CustomShape 3"/>
          <p:cNvSpPr/>
          <p:nvPr/>
        </p:nvSpPr>
        <p:spPr>
          <a:xfrm flipV="1">
            <a:off x="4184280" y="545760"/>
            <a:ext cx="524880" cy="1692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179" name="CustomShape 4"/>
          <p:cNvSpPr/>
          <p:nvPr/>
        </p:nvSpPr>
        <p:spPr>
          <a:xfrm>
            <a:off x="4508280" y="372600"/>
            <a:ext cx="2403360" cy="3027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Conserven ese título</a:t>
            </a:r>
            <a:endParaRPr b="0" lang="en-US" sz="1400" spc="-1" strike="noStrike">
              <a:latin typeface="Arial"/>
            </a:endParaRPr>
          </a:p>
        </p:txBody>
      </p:sp>
      <p:sp>
        <p:nvSpPr>
          <p:cNvPr id="180" name="CustomShape 5"/>
          <p:cNvSpPr/>
          <p:nvPr/>
        </p:nvSpPr>
        <p:spPr>
          <a:xfrm>
            <a:off x="5168160" y="914400"/>
            <a:ext cx="3426120" cy="7293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Creen esta tabla en Powerpoint. ¡No copien pantallazos pixelados del porte aquí!</a:t>
            </a:r>
            <a:endParaRPr b="0" lang="en-US" sz="1400" spc="-1" strike="noStrike">
              <a:latin typeface="Arial"/>
            </a:endParaRPr>
          </a:p>
        </p:txBody>
      </p:sp>
      <p:sp>
        <p:nvSpPr>
          <p:cNvPr id="181" name="CustomShape 6"/>
          <p:cNvSpPr/>
          <p:nvPr/>
        </p:nvSpPr>
        <p:spPr>
          <a:xfrm flipV="1">
            <a:off x="4719600" y="1172880"/>
            <a:ext cx="447120" cy="38844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182" name="CustomShape 7"/>
          <p:cNvSpPr/>
          <p:nvPr/>
        </p:nvSpPr>
        <p:spPr>
          <a:xfrm>
            <a:off x="3437640" y="5208480"/>
            <a:ext cx="293328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Expliquen las tablas con</a:t>
            </a:r>
            <a:br/>
            <a:r>
              <a:rPr b="0" i="1" lang="en-US" sz="1400" spc="-1" strike="noStrike">
                <a:solidFill>
                  <a:srgbClr val="ff0000"/>
                </a:solidFill>
                <a:latin typeface="Arial"/>
                <a:ea typeface="DejaVu Sans"/>
              </a:rPr>
              <a:t>sus propias palabras</a:t>
            </a:r>
            <a:endParaRPr b="0" lang="en-US" sz="1400" spc="-1" strike="noStrike">
              <a:latin typeface="Arial"/>
            </a:endParaRPr>
          </a:p>
        </p:txBody>
      </p:sp>
      <p:sp>
        <p:nvSpPr>
          <p:cNvPr id="183" name="CustomShape 8"/>
          <p:cNvSpPr/>
          <p:nvPr/>
        </p:nvSpPr>
        <p:spPr>
          <a:xfrm>
            <a:off x="3437640" y="5129280"/>
            <a:ext cx="421920" cy="35676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184" name="CustomShape 9"/>
          <p:cNvSpPr/>
          <p:nvPr/>
        </p:nvSpPr>
        <p:spPr>
          <a:xfrm>
            <a:off x="8034840" y="5145480"/>
            <a:ext cx="2933280" cy="72900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Incluyan una foto de alta definición relacionada con el problema que están modelando</a:t>
            </a:r>
            <a:endParaRPr b="0" lang="en-US" sz="1400" spc="-1" strike="noStrike">
              <a:latin typeface="Arial"/>
            </a:endParaRPr>
          </a:p>
        </p:txBody>
      </p:sp>
      <p:sp>
        <p:nvSpPr>
          <p:cNvPr id="185" name="CustomShape 10"/>
          <p:cNvSpPr/>
          <p:nvPr/>
        </p:nvSpPr>
        <p:spPr>
          <a:xfrm>
            <a:off x="7257960" y="4937760"/>
            <a:ext cx="421920" cy="35676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graphicFrame>
        <p:nvGraphicFramePr>
          <p:cNvPr id="186" name="Table 11"/>
          <p:cNvGraphicFramePr/>
          <p:nvPr/>
        </p:nvGraphicFramePr>
        <p:xfrm>
          <a:off x="547920" y="1956240"/>
          <a:ext cx="5075280" cy="2159280"/>
        </p:xfrm>
        <a:graphic>
          <a:graphicData uri="http://schemas.openxmlformats.org/drawingml/2006/table">
            <a:tbl>
              <a:tblPr/>
              <a:tblGrid>
                <a:gridCol w="1691640"/>
                <a:gridCol w="1691640"/>
                <a:gridCol w="1692360"/>
              </a:tblGrid>
              <a:tr h="719640">
                <a:tc>
                  <a:tcPr marL="90000" marR="90000">
                    <a:lnL w="720">
                      <a:solidFill>
                        <a:srgbClr val="ffffff"/>
                      </a:solidFill>
                    </a:lnL>
                    <a:lnR w="720">
                      <a:solidFill>
                        <a:srgbClr val="ffffff"/>
                      </a:solidFill>
                    </a:lnR>
                    <a:lnT w="720">
                      <a:solidFill>
                        <a:srgbClr val="ffffff"/>
                      </a:solidFill>
                    </a:lnT>
                    <a:lnB w="720">
                      <a:solidFill>
                        <a:srgbClr val="ffffff"/>
                      </a:solidFill>
                    </a:lnB>
                    <a:solidFill>
                      <a:srgbClr val="001e33"/>
                    </a:solidFill>
                  </a:tcPr>
                </a:tc>
                <a:tc>
                  <a:txBody>
                    <a:bodyPr lIns="90000" rIns="90000">
                      <a:noAutofit/>
                    </a:bodyPr>
                    <a:p>
                      <a:pPr algn="ctr">
                        <a:lnSpc>
                          <a:spcPct val="100000"/>
                        </a:lnSpc>
                      </a:pPr>
                      <a:r>
                        <a:rPr b="1" lang="en-US" sz="1800" spc="-1" strike="noStrike">
                          <a:solidFill>
                            <a:srgbClr val="ffffff"/>
                          </a:solidFill>
                          <a:latin typeface="Arial"/>
                        </a:rPr>
                        <a:t>Complejidad en tiempo</a:t>
                      </a:r>
                      <a:endParaRPr b="0" lang="en-US"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001e33"/>
                    </a:solidFill>
                  </a:tcPr>
                </a:tc>
                <a:tc>
                  <a:txBody>
                    <a:bodyPr lIns="90000" rIns="90000">
                      <a:noAutofit/>
                    </a:bodyPr>
                    <a:p>
                      <a:pPr algn="ctr">
                        <a:lnSpc>
                          <a:spcPct val="100000"/>
                        </a:lnSpc>
                      </a:pPr>
                      <a:r>
                        <a:rPr b="1" lang="en-US" sz="1800" spc="-1" strike="noStrike">
                          <a:solidFill>
                            <a:srgbClr val="ffffff"/>
                          </a:solidFill>
                          <a:latin typeface="Arial"/>
                        </a:rPr>
                        <a:t>Complejidad en memoria</a:t>
                      </a:r>
                      <a:endParaRPr b="0" lang="en-US"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001e33"/>
                    </a:solidFill>
                  </a:tcPr>
                </a:tc>
              </a:tr>
              <a:tr h="719640">
                <a:tc>
                  <a:txBody>
                    <a:bodyPr lIns="90000" rIns="90000">
                      <a:noAutofit/>
                    </a:bodyPr>
                    <a:p>
                      <a:pPr>
                        <a:lnSpc>
                          <a:spcPct val="100000"/>
                        </a:lnSpc>
                      </a:pPr>
                      <a:r>
                        <a:rPr b="0" lang="en-US" sz="1800" spc="-1" strike="noStrike">
                          <a:solidFill>
                            <a:srgbClr val="ffffff"/>
                          </a:solidFill>
                          <a:latin typeface="Arial"/>
                        </a:rPr>
                        <a:t>Entrenamiento del modelo</a:t>
                      </a:r>
                      <a:endParaRPr b="0" lang="en-US"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001e33"/>
                    </a:solidFill>
                  </a:tcPr>
                </a:tc>
                <a:tc>
                  <a:txBody>
                    <a:bodyPr lIns="90000" rIns="90000">
                      <a:noAutofit/>
                    </a:bodyPr>
                    <a:p>
                      <a:pPr>
                        <a:lnSpc>
                          <a:spcPct val="100000"/>
                        </a:lnSpc>
                      </a:pPr>
                      <a:r>
                        <a:rPr b="0" lang="en-US" sz="1800" spc="-1" strike="noStrike">
                          <a:solidFill>
                            <a:srgbClr val="ffffff"/>
                          </a:solidFill>
                          <a:latin typeface="Arial"/>
                        </a:rPr>
                        <a:t>O(N</a:t>
                      </a:r>
                      <a:r>
                        <a:rPr b="0" lang="en-US" sz="1800" spc="-1" strike="noStrike" baseline="33000">
                          <a:solidFill>
                            <a:srgbClr val="ffffff"/>
                          </a:solidFill>
                          <a:latin typeface="Arial"/>
                        </a:rPr>
                        <a:t>2</a:t>
                      </a:r>
                      <a:r>
                        <a:rPr b="0" lang="en-US" sz="1800" spc="-1" strike="noStrike">
                          <a:solidFill>
                            <a:srgbClr val="ffffff"/>
                          </a:solidFill>
                          <a:latin typeface="Arial"/>
                        </a:rPr>
                        <a:t>*M*2</a:t>
                      </a:r>
                      <a:r>
                        <a:rPr b="0" lang="en-US" sz="1800" spc="-1" strike="noStrike" baseline="33000">
                          <a:solidFill>
                            <a:srgbClr val="ffffff"/>
                          </a:solidFill>
                          <a:latin typeface="Arial"/>
                        </a:rPr>
                        <a:t>M</a:t>
                      </a:r>
                      <a:r>
                        <a:rPr b="0" lang="en-US" sz="1800" spc="-1" strike="noStrike">
                          <a:solidFill>
                            <a:srgbClr val="ffffff"/>
                          </a:solidFill>
                          <a:latin typeface="Arial"/>
                        </a:rPr>
                        <a:t>)</a:t>
                      </a:r>
                      <a:endParaRPr b="0" lang="en-US"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001e33"/>
                    </a:solidFill>
                  </a:tcPr>
                </a:tc>
                <a:tc>
                  <a:txBody>
                    <a:bodyPr lIns="90000" rIns="90000">
                      <a:noAutofit/>
                    </a:bodyPr>
                    <a:p>
                      <a:pPr>
                        <a:lnSpc>
                          <a:spcPct val="100000"/>
                        </a:lnSpc>
                      </a:pPr>
                      <a:r>
                        <a:rPr b="0" lang="en-US" sz="1800" spc="-1" strike="noStrike">
                          <a:solidFill>
                            <a:srgbClr val="ffffff"/>
                          </a:solidFill>
                          <a:latin typeface="Arial"/>
                        </a:rPr>
                        <a:t>O(N*M*2</a:t>
                      </a:r>
                      <a:r>
                        <a:rPr b="0" lang="en-US" sz="1800" spc="-1" strike="noStrike" baseline="33000">
                          <a:solidFill>
                            <a:srgbClr val="ffffff"/>
                          </a:solidFill>
                          <a:latin typeface="Arial"/>
                        </a:rPr>
                        <a:t>M</a:t>
                      </a:r>
                      <a:r>
                        <a:rPr b="0" lang="en-US" sz="1800" spc="-1" strike="noStrike">
                          <a:solidFill>
                            <a:srgbClr val="ffffff"/>
                          </a:solidFill>
                          <a:latin typeface="Arial"/>
                        </a:rPr>
                        <a:t>)</a:t>
                      </a:r>
                      <a:endParaRPr b="0" lang="en-US"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001e33"/>
                    </a:solidFill>
                  </a:tcPr>
                </a:tc>
              </a:tr>
              <a:tr h="720360">
                <a:tc>
                  <a:txBody>
                    <a:bodyPr lIns="90000" rIns="90000">
                      <a:noAutofit/>
                    </a:bodyPr>
                    <a:p>
                      <a:pPr>
                        <a:lnSpc>
                          <a:spcPct val="100000"/>
                        </a:lnSpc>
                      </a:pPr>
                      <a:r>
                        <a:rPr b="0" lang="en-US" sz="1800" spc="-1" strike="noStrike">
                          <a:solidFill>
                            <a:srgbClr val="ffffff"/>
                          </a:solidFill>
                          <a:latin typeface="Arial"/>
                        </a:rPr>
                        <a:t>Validación del</a:t>
                      </a:r>
                      <a:br/>
                      <a:r>
                        <a:rPr b="0" lang="en-US" sz="1800" spc="-1" strike="noStrike">
                          <a:solidFill>
                            <a:srgbClr val="ffffff"/>
                          </a:solidFill>
                          <a:latin typeface="Arial"/>
                        </a:rPr>
                        <a:t>modelo</a:t>
                      </a:r>
                      <a:endParaRPr b="0" lang="en-US"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001e33"/>
                    </a:solidFill>
                  </a:tcPr>
                </a:tc>
                <a:tc>
                  <a:txBody>
                    <a:bodyPr lIns="90000" rIns="90000">
                      <a:noAutofit/>
                    </a:bodyPr>
                    <a:p>
                      <a:pPr>
                        <a:lnSpc>
                          <a:spcPct val="100000"/>
                        </a:lnSpc>
                      </a:pPr>
                      <a:r>
                        <a:rPr b="0" lang="en-US" sz="1800" spc="-1" strike="noStrike">
                          <a:solidFill>
                            <a:srgbClr val="ffffff"/>
                          </a:solidFill>
                          <a:latin typeface="Arial"/>
                        </a:rPr>
                        <a:t>O(N*M)</a:t>
                      </a:r>
                      <a:endParaRPr b="0" lang="en-US"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001e33"/>
                    </a:solidFill>
                  </a:tcPr>
                </a:tc>
                <a:tc>
                  <a:txBody>
                    <a:bodyPr lIns="90000" rIns="90000">
                      <a:noAutofit/>
                    </a:bodyPr>
                    <a:p>
                      <a:pPr>
                        <a:lnSpc>
                          <a:spcPct val="100000"/>
                        </a:lnSpc>
                      </a:pPr>
                      <a:r>
                        <a:rPr b="0" lang="en-US" sz="1800" spc="-1" strike="noStrike">
                          <a:solidFill>
                            <a:srgbClr val="ffffff"/>
                          </a:solidFill>
                          <a:latin typeface="Arial"/>
                        </a:rPr>
                        <a:t>O(1)</a:t>
                      </a:r>
                      <a:endParaRPr b="0" lang="en-US"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001e33"/>
                    </a:solidFill>
                  </a:tcPr>
                </a:tc>
              </a:tr>
            </a:tbl>
          </a:graphicData>
        </a:graphic>
      </p:graphicFrame>
      <p:pic>
        <p:nvPicPr>
          <p:cNvPr id="187" name="" descr=""/>
          <p:cNvPicPr/>
          <p:nvPr/>
        </p:nvPicPr>
        <p:blipFill>
          <a:blip r:embed="rId2"/>
          <a:srcRect l="0" t="17601" r="0" b="0"/>
          <a:stretch/>
        </p:blipFill>
        <p:spPr>
          <a:xfrm>
            <a:off x="6897960" y="1903680"/>
            <a:ext cx="4674960" cy="2889000"/>
          </a:xfrm>
          <a:prstGeom prst="rect">
            <a:avLst/>
          </a:prstGeom>
          <a:ln>
            <a:noFill/>
          </a:ln>
        </p:spPr>
      </p:pic>
      <p:sp>
        <p:nvSpPr>
          <p:cNvPr id="188" name="CustomShape 12"/>
          <p:cNvSpPr/>
          <p:nvPr/>
        </p:nvSpPr>
        <p:spPr>
          <a:xfrm>
            <a:off x="8229600" y="124200"/>
            <a:ext cx="211500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Completen esta lámina</a:t>
            </a:r>
            <a:br/>
            <a:r>
              <a:rPr b="0" i="1" lang="en-US" sz="1400" spc="-1" strike="noStrike">
                <a:solidFill>
                  <a:srgbClr val="ff0000"/>
                </a:solidFill>
                <a:latin typeface="Arial"/>
                <a:ea typeface="DejaVu Sans"/>
              </a:rPr>
              <a:t>en la tercera entrega</a:t>
            </a:r>
            <a:endParaRPr b="0" lang="en-US" sz="1400" spc="-1" strike="noStrike">
              <a:latin typeface="Arial"/>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189" name="" descr=""/>
          <p:cNvPicPr/>
          <p:nvPr/>
        </p:nvPicPr>
        <p:blipFill>
          <a:blip r:embed="rId1"/>
          <a:srcRect l="24321" t="0" r="17166" b="0"/>
          <a:stretch/>
        </p:blipFill>
        <p:spPr>
          <a:xfrm>
            <a:off x="1016640" y="1019520"/>
            <a:ext cx="3930840" cy="3779640"/>
          </a:xfrm>
          <a:prstGeom prst="rect">
            <a:avLst/>
          </a:prstGeom>
          <a:ln>
            <a:noFill/>
          </a:ln>
        </p:spPr>
      </p:pic>
      <p:pic>
        <p:nvPicPr>
          <p:cNvPr id="190" name="Marcador de contenido 3" descr=""/>
          <p:cNvPicPr/>
          <p:nvPr/>
        </p:nvPicPr>
        <p:blipFill>
          <a:blip r:embed="rId2"/>
          <a:stretch/>
        </p:blipFill>
        <p:spPr>
          <a:xfrm>
            <a:off x="-2880" y="0"/>
            <a:ext cx="12196800" cy="6856560"/>
          </a:xfrm>
          <a:prstGeom prst="rect">
            <a:avLst/>
          </a:prstGeom>
          <a:ln>
            <a:noFill/>
          </a:ln>
        </p:spPr>
      </p:pic>
      <p:sp>
        <p:nvSpPr>
          <p:cNvPr id="191" name="CustomShape 1"/>
          <p:cNvSpPr/>
          <p:nvPr/>
        </p:nvSpPr>
        <p:spPr>
          <a:xfrm>
            <a:off x="265320" y="376920"/>
            <a:ext cx="4489200" cy="42516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2200" spc="-1" strike="noStrike">
                <a:solidFill>
                  <a:srgbClr val="ffffff"/>
                </a:solidFill>
                <a:latin typeface="Arial"/>
                <a:ea typeface="DejaVu Sans"/>
              </a:rPr>
              <a:t>Modelo de Árbol de Decisión</a:t>
            </a:r>
            <a:endParaRPr b="0" lang="en-US" sz="2200" spc="-1" strike="noStrike">
              <a:latin typeface="Arial"/>
            </a:endParaRPr>
          </a:p>
        </p:txBody>
      </p:sp>
      <p:sp>
        <p:nvSpPr>
          <p:cNvPr id="192" name="CustomShape 2"/>
          <p:cNvSpPr/>
          <p:nvPr/>
        </p:nvSpPr>
        <p:spPr>
          <a:xfrm>
            <a:off x="584640" y="4857120"/>
            <a:ext cx="5028120" cy="94248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400" spc="-1" strike="noStrike">
                <a:solidFill>
                  <a:srgbClr val="001e33"/>
                </a:solidFill>
                <a:latin typeface="Arial"/>
                <a:ea typeface="Noto Sans CJK SC Regular"/>
              </a:rPr>
              <a:t>Un árbol de decisión para predecir el resultado del Saber Pro usando los resultados del Saber 11. Violeta representa nodos con alta probabilidad de éxito; verde media probabilidad; y rojo baja probabilidad.</a:t>
            </a:r>
            <a:endParaRPr b="0" lang="en-US" sz="1400" spc="-1" strike="noStrike">
              <a:latin typeface="Arial"/>
            </a:endParaRPr>
          </a:p>
        </p:txBody>
      </p:sp>
      <p:sp>
        <p:nvSpPr>
          <p:cNvPr id="193" name="CustomShape 3"/>
          <p:cNvSpPr/>
          <p:nvPr/>
        </p:nvSpPr>
        <p:spPr>
          <a:xfrm flipV="1">
            <a:off x="4436280" y="545760"/>
            <a:ext cx="524880" cy="1692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194" name="CustomShape 4"/>
          <p:cNvSpPr/>
          <p:nvPr/>
        </p:nvSpPr>
        <p:spPr>
          <a:xfrm>
            <a:off x="4688280" y="336600"/>
            <a:ext cx="2403360" cy="3027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Conserven ese título</a:t>
            </a:r>
            <a:endParaRPr b="0" lang="en-US" sz="1400" spc="-1" strike="noStrike">
              <a:latin typeface="Arial"/>
            </a:endParaRPr>
          </a:p>
        </p:txBody>
      </p:sp>
      <p:sp>
        <p:nvSpPr>
          <p:cNvPr id="195" name="CustomShape 5"/>
          <p:cNvSpPr/>
          <p:nvPr/>
        </p:nvSpPr>
        <p:spPr>
          <a:xfrm>
            <a:off x="5168160" y="914400"/>
            <a:ext cx="3426120" cy="7293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Creen una gráfica, en español, en Powerpoint. ¡No copien pantallazos pixelados del reporte técnico, por favor!</a:t>
            </a:r>
            <a:endParaRPr b="0" lang="en-US" sz="1400" spc="-1" strike="noStrike">
              <a:latin typeface="Arial"/>
            </a:endParaRPr>
          </a:p>
        </p:txBody>
      </p:sp>
      <p:sp>
        <p:nvSpPr>
          <p:cNvPr id="196" name="CustomShape 6"/>
          <p:cNvSpPr/>
          <p:nvPr/>
        </p:nvSpPr>
        <p:spPr>
          <a:xfrm flipV="1">
            <a:off x="4719600" y="1172880"/>
            <a:ext cx="447120" cy="38844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197" name="CustomShape 7"/>
          <p:cNvSpPr/>
          <p:nvPr/>
        </p:nvSpPr>
        <p:spPr>
          <a:xfrm>
            <a:off x="3437640" y="5892480"/>
            <a:ext cx="293328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Expliquen sus gráficos con</a:t>
            </a:r>
            <a:br/>
            <a:r>
              <a:rPr b="0" i="1" lang="en-US" sz="1400" spc="-1" strike="noStrike">
                <a:solidFill>
                  <a:srgbClr val="ff0000"/>
                </a:solidFill>
                <a:latin typeface="Arial"/>
                <a:ea typeface="DejaVu Sans"/>
              </a:rPr>
              <a:t>sus propias palabras</a:t>
            </a:r>
            <a:endParaRPr b="0" lang="en-US" sz="1400" spc="-1" strike="noStrike">
              <a:latin typeface="Arial"/>
            </a:endParaRPr>
          </a:p>
        </p:txBody>
      </p:sp>
      <p:sp>
        <p:nvSpPr>
          <p:cNvPr id="198" name="CustomShape 8"/>
          <p:cNvSpPr/>
          <p:nvPr/>
        </p:nvSpPr>
        <p:spPr>
          <a:xfrm>
            <a:off x="4754880" y="5486400"/>
            <a:ext cx="421920" cy="35676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199" name="CustomShape 9"/>
          <p:cNvSpPr/>
          <p:nvPr/>
        </p:nvSpPr>
        <p:spPr>
          <a:xfrm>
            <a:off x="9174240" y="4848840"/>
            <a:ext cx="2933280" cy="72900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¿Es ético usar el género en</a:t>
            </a:r>
            <a:br/>
            <a:r>
              <a:rPr b="0" i="1" lang="en-US" sz="1400" spc="-1" strike="noStrike">
                <a:solidFill>
                  <a:srgbClr val="ff0000"/>
                </a:solidFill>
                <a:latin typeface="Arial"/>
                <a:ea typeface="DejaVu Sans"/>
              </a:rPr>
              <a:t>un modelo que sirve para</a:t>
            </a:r>
            <a:br/>
            <a:r>
              <a:rPr b="0" i="1" lang="en-US" sz="1400" spc="-1" strike="noStrike">
                <a:solidFill>
                  <a:srgbClr val="ff0000"/>
                </a:solidFill>
                <a:latin typeface="Arial"/>
                <a:ea typeface="DejaVu Sans"/>
              </a:rPr>
              <a:t>predecir el éxito académico?</a:t>
            </a:r>
            <a:endParaRPr b="0" lang="en-US" sz="1400" spc="-1" strike="noStrike">
              <a:latin typeface="Arial"/>
            </a:endParaRPr>
          </a:p>
        </p:txBody>
      </p:sp>
      <p:sp>
        <p:nvSpPr>
          <p:cNvPr id="200" name="CustomShape 10"/>
          <p:cNvSpPr/>
          <p:nvPr/>
        </p:nvSpPr>
        <p:spPr>
          <a:xfrm>
            <a:off x="9574200" y="4397040"/>
            <a:ext cx="421920" cy="35676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201" name="CustomShape 11"/>
          <p:cNvSpPr/>
          <p:nvPr/>
        </p:nvSpPr>
        <p:spPr>
          <a:xfrm>
            <a:off x="7246080" y="1773360"/>
            <a:ext cx="4388760" cy="42516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2200" spc="-1" strike="noStrike">
                <a:solidFill>
                  <a:srgbClr val="001e33"/>
                </a:solidFill>
                <a:latin typeface="Arial"/>
                <a:ea typeface="DejaVu Sans"/>
              </a:rPr>
              <a:t>Características Más Relevantes</a:t>
            </a:r>
            <a:endParaRPr b="0" lang="en-US" sz="2200" spc="-1" strike="noStrike">
              <a:latin typeface="Arial"/>
            </a:endParaRPr>
          </a:p>
        </p:txBody>
      </p:sp>
      <p:sp>
        <p:nvSpPr>
          <p:cNvPr id="202" name="CustomShape 12"/>
          <p:cNvSpPr/>
          <p:nvPr/>
        </p:nvSpPr>
        <p:spPr>
          <a:xfrm>
            <a:off x="8808480" y="2531520"/>
            <a:ext cx="2895480" cy="176580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200" spc="-1" strike="noStrike">
                <a:solidFill>
                  <a:srgbClr val="001e33"/>
                </a:solidFill>
                <a:latin typeface="Arial"/>
                <a:ea typeface="DejaVu Sans"/>
              </a:rPr>
              <a:t>Ciencias Sociales</a:t>
            </a:r>
            <a:endParaRPr b="0" lang="en-US" sz="2200" spc="-1" strike="noStrike">
              <a:latin typeface="Arial"/>
            </a:endParaRPr>
          </a:p>
          <a:p>
            <a:pPr>
              <a:lnSpc>
                <a:spcPct val="100000"/>
              </a:lnSpc>
            </a:pPr>
            <a:endParaRPr b="0" lang="en-US" sz="2200" spc="-1" strike="noStrike">
              <a:latin typeface="Arial"/>
            </a:endParaRPr>
          </a:p>
          <a:p>
            <a:pPr>
              <a:lnSpc>
                <a:spcPct val="100000"/>
              </a:lnSpc>
            </a:pPr>
            <a:r>
              <a:rPr b="0" lang="en-US" sz="2200" spc="-1" strike="noStrike">
                <a:solidFill>
                  <a:srgbClr val="001e33"/>
                </a:solidFill>
                <a:latin typeface="Arial"/>
                <a:ea typeface="DejaVu Sans"/>
              </a:rPr>
              <a:t>Inglés</a:t>
            </a:r>
            <a:endParaRPr b="0" lang="en-US" sz="2200" spc="-1" strike="noStrike">
              <a:latin typeface="Arial"/>
            </a:endParaRPr>
          </a:p>
          <a:p>
            <a:pPr>
              <a:lnSpc>
                <a:spcPct val="100000"/>
              </a:lnSpc>
            </a:pPr>
            <a:endParaRPr b="0" lang="en-US" sz="2200" spc="-1" strike="noStrike">
              <a:latin typeface="Arial"/>
            </a:endParaRPr>
          </a:p>
          <a:p>
            <a:pPr>
              <a:lnSpc>
                <a:spcPct val="100000"/>
              </a:lnSpc>
            </a:pPr>
            <a:r>
              <a:rPr b="0" lang="en-US" sz="2200" spc="-1" strike="noStrike">
                <a:solidFill>
                  <a:srgbClr val="001e33"/>
                </a:solidFill>
                <a:latin typeface="Arial"/>
                <a:ea typeface="DejaVu Sans"/>
              </a:rPr>
              <a:t>Género</a:t>
            </a:r>
            <a:endParaRPr b="0" lang="en-US" sz="2200" spc="-1" strike="noStrike">
              <a:latin typeface="Arial"/>
            </a:endParaRPr>
          </a:p>
        </p:txBody>
      </p:sp>
      <p:pic>
        <p:nvPicPr>
          <p:cNvPr id="203" name="" descr=""/>
          <p:cNvPicPr/>
          <p:nvPr/>
        </p:nvPicPr>
        <p:blipFill>
          <a:blip r:embed="rId3"/>
          <a:stretch/>
        </p:blipFill>
        <p:spPr>
          <a:xfrm>
            <a:off x="8129520" y="3153600"/>
            <a:ext cx="666360" cy="666360"/>
          </a:xfrm>
          <a:prstGeom prst="rect">
            <a:avLst/>
          </a:prstGeom>
          <a:ln>
            <a:noFill/>
          </a:ln>
        </p:spPr>
      </p:pic>
      <p:pic>
        <p:nvPicPr>
          <p:cNvPr id="204" name="" descr=""/>
          <p:cNvPicPr/>
          <p:nvPr/>
        </p:nvPicPr>
        <p:blipFill>
          <a:blip r:embed="rId4"/>
          <a:stretch/>
        </p:blipFill>
        <p:spPr>
          <a:xfrm>
            <a:off x="8312400" y="3860640"/>
            <a:ext cx="344520" cy="618840"/>
          </a:xfrm>
          <a:prstGeom prst="rect">
            <a:avLst/>
          </a:prstGeom>
          <a:ln>
            <a:noFill/>
          </a:ln>
        </p:spPr>
      </p:pic>
      <p:pic>
        <p:nvPicPr>
          <p:cNvPr id="205" name="" descr=""/>
          <p:cNvPicPr/>
          <p:nvPr/>
        </p:nvPicPr>
        <p:blipFill>
          <a:blip r:embed="rId5"/>
          <a:srcRect l="19596" t="5022" r="25004" b="33248"/>
          <a:stretch/>
        </p:blipFill>
        <p:spPr>
          <a:xfrm>
            <a:off x="8148960" y="2449440"/>
            <a:ext cx="532440" cy="639000"/>
          </a:xfrm>
          <a:prstGeom prst="rect">
            <a:avLst/>
          </a:prstGeom>
          <a:ln>
            <a:noFill/>
          </a:ln>
        </p:spPr>
      </p:pic>
      <p:sp>
        <p:nvSpPr>
          <p:cNvPr id="206" name="CustomShape 13"/>
          <p:cNvSpPr/>
          <p:nvPr/>
        </p:nvSpPr>
        <p:spPr>
          <a:xfrm flipH="1">
            <a:off x="7984080" y="4572000"/>
            <a:ext cx="307440" cy="35676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207" name="CustomShape 14"/>
          <p:cNvSpPr/>
          <p:nvPr/>
        </p:nvSpPr>
        <p:spPr>
          <a:xfrm>
            <a:off x="6137640" y="4956480"/>
            <a:ext cx="2933280" cy="72900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¡Usen un ícono para</a:t>
            </a:r>
            <a:br/>
            <a:r>
              <a:rPr b="0" i="1" lang="en-US" sz="1400" spc="-1" strike="noStrike">
                <a:solidFill>
                  <a:srgbClr val="ff0000"/>
                </a:solidFill>
                <a:latin typeface="Arial"/>
                <a:ea typeface="DejaVu Sans"/>
              </a:rPr>
              <a:t>representar cada </a:t>
            </a:r>
            <a:br/>
            <a:r>
              <a:rPr b="0" i="1" lang="en-US" sz="1400" spc="-1" strike="noStrike">
                <a:solidFill>
                  <a:srgbClr val="ff0000"/>
                </a:solidFill>
                <a:latin typeface="Arial"/>
                <a:ea typeface="DejaVu Sans"/>
              </a:rPr>
              <a:t>característica!</a:t>
            </a:r>
            <a:endParaRPr b="0" lang="en-US" sz="1400" spc="-1" strike="noStrike">
              <a:latin typeface="Arial"/>
            </a:endParaRPr>
          </a:p>
        </p:txBody>
      </p:sp>
      <p:sp>
        <p:nvSpPr>
          <p:cNvPr id="208" name="CustomShape 15"/>
          <p:cNvSpPr/>
          <p:nvPr/>
        </p:nvSpPr>
        <p:spPr>
          <a:xfrm>
            <a:off x="10482120" y="649080"/>
            <a:ext cx="447120" cy="43380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209" name="CustomShape 16"/>
          <p:cNvSpPr/>
          <p:nvPr/>
        </p:nvSpPr>
        <p:spPr>
          <a:xfrm>
            <a:off x="9558000" y="1064160"/>
            <a:ext cx="342612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Usen estos colores</a:t>
            </a:r>
            <a:br/>
            <a:r>
              <a:rPr b="0" i="1" lang="en-US" sz="1400" spc="-1" strike="noStrike">
                <a:solidFill>
                  <a:srgbClr val="ff0000"/>
                </a:solidFill>
                <a:latin typeface="Arial"/>
                <a:ea typeface="DejaVu Sans"/>
              </a:rPr>
              <a:t>en sus gráficas</a:t>
            </a:r>
            <a:endParaRPr b="0" lang="en-US" sz="1400" spc="-1" strike="noStrike">
              <a:latin typeface="Arial"/>
            </a:endParaRPr>
          </a:p>
        </p:txBody>
      </p:sp>
      <p:sp>
        <p:nvSpPr>
          <p:cNvPr id="210" name="CustomShape 17"/>
          <p:cNvSpPr/>
          <p:nvPr/>
        </p:nvSpPr>
        <p:spPr>
          <a:xfrm>
            <a:off x="8229600" y="124200"/>
            <a:ext cx="211500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Completen esta lámina</a:t>
            </a:r>
            <a:br/>
            <a:r>
              <a:rPr b="0" i="1" lang="en-US" sz="1400" spc="-1" strike="noStrike">
                <a:solidFill>
                  <a:srgbClr val="ff0000"/>
                </a:solidFill>
                <a:latin typeface="Arial"/>
                <a:ea typeface="DejaVu Sans"/>
              </a:rPr>
              <a:t>en la tercera entrega</a:t>
            </a:r>
            <a:endParaRPr b="0" lang="en-US" sz="14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11" name="Marcador de contenido 3" descr=""/>
          <p:cNvPicPr/>
          <p:nvPr/>
        </p:nvPicPr>
        <p:blipFill>
          <a:blip r:embed="rId1"/>
          <a:stretch/>
        </p:blipFill>
        <p:spPr>
          <a:xfrm>
            <a:off x="-2880" y="0"/>
            <a:ext cx="12196800" cy="6856560"/>
          </a:xfrm>
          <a:prstGeom prst="rect">
            <a:avLst/>
          </a:prstGeom>
          <a:ln>
            <a:noFill/>
          </a:ln>
        </p:spPr>
      </p:pic>
      <p:sp>
        <p:nvSpPr>
          <p:cNvPr id="212" name="CustomShape 1"/>
          <p:cNvSpPr/>
          <p:nvPr/>
        </p:nvSpPr>
        <p:spPr>
          <a:xfrm>
            <a:off x="265320" y="376920"/>
            <a:ext cx="3483360" cy="42516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2200" spc="-1" strike="noStrike">
                <a:solidFill>
                  <a:srgbClr val="ffffff"/>
                </a:solidFill>
                <a:latin typeface="Arial"/>
                <a:ea typeface="DejaVu Sans"/>
              </a:rPr>
              <a:t>Métricas de Evaluación</a:t>
            </a:r>
            <a:endParaRPr b="0" lang="en-US" sz="2200" spc="-1" strike="noStrike">
              <a:latin typeface="Arial"/>
            </a:endParaRPr>
          </a:p>
        </p:txBody>
      </p:sp>
      <p:sp>
        <p:nvSpPr>
          <p:cNvPr id="213" name="CustomShape 2"/>
          <p:cNvSpPr/>
          <p:nvPr/>
        </p:nvSpPr>
        <p:spPr>
          <a:xfrm flipV="1">
            <a:off x="3657600" y="487800"/>
            <a:ext cx="524880" cy="1692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214" name="CustomShape 3"/>
          <p:cNvSpPr/>
          <p:nvPr/>
        </p:nvSpPr>
        <p:spPr>
          <a:xfrm>
            <a:off x="3905640" y="365760"/>
            <a:ext cx="2403360" cy="3027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Conserven ese título</a:t>
            </a:r>
            <a:endParaRPr b="0" lang="en-US" sz="1400" spc="-1" strike="noStrike">
              <a:latin typeface="Arial"/>
            </a:endParaRPr>
          </a:p>
        </p:txBody>
      </p:sp>
      <p:sp>
        <p:nvSpPr>
          <p:cNvPr id="215" name="CustomShape 4"/>
          <p:cNvSpPr/>
          <p:nvPr/>
        </p:nvSpPr>
        <p:spPr>
          <a:xfrm>
            <a:off x="5168160" y="914400"/>
            <a:ext cx="3426120" cy="94212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Usen gráficas vectorizadas, en español, para explicar las métricas de evaluación, de esa forma no les quedará pixelado</a:t>
            </a:r>
            <a:br/>
            <a:r>
              <a:rPr b="0" i="1" lang="en-US" sz="1400" spc="-1" strike="noStrike">
                <a:solidFill>
                  <a:srgbClr val="ff0000"/>
                </a:solidFill>
                <a:latin typeface="Arial"/>
                <a:ea typeface="DejaVu Sans"/>
              </a:rPr>
              <a:t>como las mías</a:t>
            </a:r>
            <a:endParaRPr b="0" lang="en-US" sz="1400" spc="-1" strike="noStrike">
              <a:latin typeface="Arial"/>
            </a:endParaRPr>
          </a:p>
        </p:txBody>
      </p:sp>
      <p:sp>
        <p:nvSpPr>
          <p:cNvPr id="216" name="CustomShape 5"/>
          <p:cNvSpPr/>
          <p:nvPr/>
        </p:nvSpPr>
        <p:spPr>
          <a:xfrm flipV="1">
            <a:off x="4719600" y="1172880"/>
            <a:ext cx="447120" cy="38844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pic>
        <p:nvPicPr>
          <p:cNvPr id="217" name="" descr=""/>
          <p:cNvPicPr/>
          <p:nvPr/>
        </p:nvPicPr>
        <p:blipFill>
          <a:blip r:embed="rId2"/>
          <a:srcRect l="0" t="0" r="0" b="32951"/>
          <a:stretch/>
        </p:blipFill>
        <p:spPr>
          <a:xfrm>
            <a:off x="507240" y="1517040"/>
            <a:ext cx="3332160" cy="4059720"/>
          </a:xfrm>
          <a:prstGeom prst="rect">
            <a:avLst/>
          </a:prstGeom>
          <a:ln>
            <a:noFill/>
          </a:ln>
        </p:spPr>
      </p:pic>
      <p:pic>
        <p:nvPicPr>
          <p:cNvPr id="218" name="" descr=""/>
          <p:cNvPicPr/>
          <p:nvPr/>
        </p:nvPicPr>
        <p:blipFill>
          <a:blip r:embed="rId3"/>
          <a:srcRect l="0" t="66389" r="0" b="0"/>
          <a:stretch/>
        </p:blipFill>
        <p:spPr>
          <a:xfrm>
            <a:off x="4480560" y="2263320"/>
            <a:ext cx="3332160" cy="2033280"/>
          </a:xfrm>
          <a:prstGeom prst="rect">
            <a:avLst/>
          </a:prstGeom>
          <a:ln>
            <a:noFill/>
          </a:ln>
        </p:spPr>
      </p:pic>
      <p:sp>
        <p:nvSpPr>
          <p:cNvPr id="219" name="CustomShape 6"/>
          <p:cNvSpPr/>
          <p:nvPr/>
        </p:nvSpPr>
        <p:spPr>
          <a:xfrm>
            <a:off x="8778240" y="2743200"/>
            <a:ext cx="2284920" cy="7293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400" spc="-1" strike="noStrike">
                <a:solidFill>
                  <a:srgbClr val="001e33"/>
                </a:solidFill>
                <a:latin typeface="Arial"/>
                <a:ea typeface="DejaVu Sans"/>
              </a:rPr>
              <a:t>Expliquen la exactitud tambien…. </a:t>
            </a:r>
            <a:br/>
            <a:r>
              <a:rPr b="0" lang="en-US" sz="1400" spc="-1" strike="noStrike">
                <a:solidFill>
                  <a:srgbClr val="001e33"/>
                </a:solidFill>
                <a:latin typeface="Arial"/>
                <a:ea typeface="DejaVu Sans"/>
              </a:rPr>
              <a:t>De la misma manera</a:t>
            </a:r>
            <a:endParaRPr b="0" lang="en-US" sz="1400" spc="-1" strike="noStrike">
              <a:latin typeface="Arial"/>
            </a:endParaRPr>
          </a:p>
        </p:txBody>
      </p:sp>
      <p:sp>
        <p:nvSpPr>
          <p:cNvPr id="220" name="CustomShape 7"/>
          <p:cNvSpPr/>
          <p:nvPr/>
        </p:nvSpPr>
        <p:spPr>
          <a:xfrm>
            <a:off x="5020920" y="4786920"/>
            <a:ext cx="2933280" cy="9424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Si es posible, eviten usar ecuaciones para explicar simples conceptos que se pueden explicar con diagramas coloridos</a:t>
            </a:r>
            <a:endParaRPr b="0" lang="en-US" sz="1400" spc="-1" strike="noStrike">
              <a:latin typeface="Arial"/>
            </a:endParaRPr>
          </a:p>
        </p:txBody>
      </p:sp>
      <p:sp>
        <p:nvSpPr>
          <p:cNvPr id="221" name="CustomShape 8"/>
          <p:cNvSpPr/>
          <p:nvPr/>
        </p:nvSpPr>
        <p:spPr>
          <a:xfrm>
            <a:off x="5020920" y="4427640"/>
            <a:ext cx="421920" cy="35676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222" name="CustomShape 9"/>
          <p:cNvSpPr/>
          <p:nvPr/>
        </p:nvSpPr>
        <p:spPr>
          <a:xfrm flipH="1">
            <a:off x="10697760" y="776160"/>
            <a:ext cx="365400" cy="43380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223" name="CustomShape 10"/>
          <p:cNvSpPr/>
          <p:nvPr/>
        </p:nvSpPr>
        <p:spPr>
          <a:xfrm>
            <a:off x="9326880" y="1191240"/>
            <a:ext cx="342612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Usen estos colores</a:t>
            </a:r>
            <a:br/>
            <a:r>
              <a:rPr b="0" i="1" lang="en-US" sz="1400" spc="-1" strike="noStrike">
                <a:solidFill>
                  <a:srgbClr val="ff0000"/>
                </a:solidFill>
                <a:latin typeface="Arial"/>
                <a:ea typeface="DejaVu Sans"/>
              </a:rPr>
              <a:t>para sus gráficas</a:t>
            </a:r>
            <a:endParaRPr b="0" lang="en-US" sz="1400" spc="-1" strike="noStrike">
              <a:latin typeface="Arial"/>
            </a:endParaRPr>
          </a:p>
        </p:txBody>
      </p:sp>
      <p:sp>
        <p:nvSpPr>
          <p:cNvPr id="224" name="CustomShape 11"/>
          <p:cNvSpPr/>
          <p:nvPr/>
        </p:nvSpPr>
        <p:spPr>
          <a:xfrm>
            <a:off x="8229600" y="124200"/>
            <a:ext cx="211500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Completen esta lámina</a:t>
            </a:r>
            <a:br/>
            <a:r>
              <a:rPr b="0" i="1" lang="en-US" sz="1400" spc="-1" strike="noStrike">
                <a:solidFill>
                  <a:srgbClr val="ff0000"/>
                </a:solidFill>
                <a:latin typeface="Arial"/>
                <a:ea typeface="DejaVu Sans"/>
              </a:rPr>
              <a:t>en la tercera entrega</a:t>
            </a:r>
            <a:endParaRPr b="0" lang="en-US" sz="14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25" name="Marcador de contenido 3" descr=""/>
          <p:cNvPicPr/>
          <p:nvPr/>
        </p:nvPicPr>
        <p:blipFill>
          <a:blip r:embed="rId1"/>
          <a:stretch/>
        </p:blipFill>
        <p:spPr>
          <a:xfrm>
            <a:off x="-2880" y="0"/>
            <a:ext cx="12196800" cy="6856560"/>
          </a:xfrm>
          <a:prstGeom prst="rect">
            <a:avLst/>
          </a:prstGeom>
          <a:ln>
            <a:noFill/>
          </a:ln>
        </p:spPr>
      </p:pic>
      <p:sp>
        <p:nvSpPr>
          <p:cNvPr id="226" name="CustomShape 1"/>
          <p:cNvSpPr/>
          <p:nvPr/>
        </p:nvSpPr>
        <p:spPr>
          <a:xfrm>
            <a:off x="265320" y="376920"/>
            <a:ext cx="3299760" cy="42480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2200" spc="-1" strike="noStrike">
                <a:solidFill>
                  <a:srgbClr val="ffffff"/>
                </a:solidFill>
                <a:latin typeface="Arial"/>
                <a:ea typeface="DejaVu Sans"/>
              </a:rPr>
              <a:t>Métricas de Evaluación</a:t>
            </a:r>
            <a:endParaRPr b="0" lang="en-US" sz="2200" spc="-1" strike="noStrike">
              <a:latin typeface="Arial"/>
            </a:endParaRPr>
          </a:p>
        </p:txBody>
      </p:sp>
      <p:sp>
        <p:nvSpPr>
          <p:cNvPr id="227" name="CustomShape 2"/>
          <p:cNvSpPr/>
          <p:nvPr/>
        </p:nvSpPr>
        <p:spPr>
          <a:xfrm flipV="1">
            <a:off x="3608280" y="545760"/>
            <a:ext cx="524880" cy="1692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228" name="CustomShape 3"/>
          <p:cNvSpPr/>
          <p:nvPr/>
        </p:nvSpPr>
        <p:spPr>
          <a:xfrm>
            <a:off x="3932280" y="336600"/>
            <a:ext cx="2403360" cy="3027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Conserven ese título</a:t>
            </a:r>
            <a:endParaRPr b="0" lang="en-US" sz="1400" spc="-1" strike="noStrike">
              <a:latin typeface="Arial"/>
            </a:endParaRPr>
          </a:p>
        </p:txBody>
      </p:sp>
      <p:sp>
        <p:nvSpPr>
          <p:cNvPr id="229" name="CustomShape 4"/>
          <p:cNvSpPr/>
          <p:nvPr/>
        </p:nvSpPr>
        <p:spPr>
          <a:xfrm>
            <a:off x="5168160" y="914400"/>
            <a:ext cx="3426120" cy="7293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Creen la tabla en Powerpoint. ¡No copien pantallazos pixelados del reporte, por favor! </a:t>
            </a:r>
            <a:endParaRPr b="0" lang="en-US" sz="1400" spc="-1" strike="noStrike">
              <a:latin typeface="Arial"/>
            </a:endParaRPr>
          </a:p>
        </p:txBody>
      </p:sp>
      <p:sp>
        <p:nvSpPr>
          <p:cNvPr id="230" name="CustomShape 5"/>
          <p:cNvSpPr/>
          <p:nvPr/>
        </p:nvSpPr>
        <p:spPr>
          <a:xfrm flipV="1">
            <a:off x="4719600" y="1172880"/>
            <a:ext cx="447120" cy="38844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231" name="CustomShape 6"/>
          <p:cNvSpPr/>
          <p:nvPr/>
        </p:nvSpPr>
        <p:spPr>
          <a:xfrm>
            <a:off x="8034840" y="5145480"/>
            <a:ext cx="2933280" cy="7293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Incluyan otra gráfica en alta definición relacionada con el problema que están resolviendo.</a:t>
            </a:r>
            <a:endParaRPr b="0" lang="en-US" sz="1400" spc="-1" strike="noStrike">
              <a:latin typeface="Arial"/>
            </a:endParaRPr>
          </a:p>
        </p:txBody>
      </p:sp>
      <p:sp>
        <p:nvSpPr>
          <p:cNvPr id="232" name="CustomShape 7"/>
          <p:cNvSpPr/>
          <p:nvPr/>
        </p:nvSpPr>
        <p:spPr>
          <a:xfrm>
            <a:off x="7257960" y="4937760"/>
            <a:ext cx="421920" cy="35676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graphicFrame>
        <p:nvGraphicFramePr>
          <p:cNvPr id="233" name="Table 8"/>
          <p:cNvGraphicFramePr/>
          <p:nvPr/>
        </p:nvGraphicFramePr>
        <p:xfrm>
          <a:off x="547920" y="1956240"/>
          <a:ext cx="5075280" cy="2879640"/>
        </p:xfrm>
        <a:graphic>
          <a:graphicData uri="http://schemas.openxmlformats.org/drawingml/2006/table">
            <a:tbl>
              <a:tblPr/>
              <a:tblGrid>
                <a:gridCol w="1538280"/>
                <a:gridCol w="1845000"/>
                <a:gridCol w="1692360"/>
              </a:tblGrid>
              <a:tr h="719640">
                <a:tc>
                  <a:tcPr marL="90000" marR="90000">
                    <a:lnL w="720">
                      <a:solidFill>
                        <a:srgbClr val="ffffff"/>
                      </a:solidFill>
                    </a:lnL>
                    <a:lnR w="720">
                      <a:solidFill>
                        <a:srgbClr val="ffffff"/>
                      </a:solidFill>
                    </a:lnR>
                    <a:lnT w="720">
                      <a:solidFill>
                        <a:srgbClr val="ffffff"/>
                      </a:solidFill>
                    </a:lnT>
                    <a:lnB w="720">
                      <a:solidFill>
                        <a:srgbClr val="ffffff"/>
                      </a:solidFill>
                    </a:lnB>
                    <a:solidFill>
                      <a:srgbClr val="001e33"/>
                    </a:solidFill>
                  </a:tcPr>
                </a:tc>
                <a:tc>
                  <a:txBody>
                    <a:bodyPr lIns="90000" rIns="90000">
                      <a:noAutofit/>
                    </a:bodyPr>
                    <a:p>
                      <a:pPr algn="ctr">
                        <a:lnSpc>
                          <a:spcPct val="100000"/>
                        </a:lnSpc>
                      </a:pPr>
                      <a:r>
                        <a:rPr b="1" lang="en-US" sz="1800" spc="-1" strike="noStrike">
                          <a:solidFill>
                            <a:srgbClr val="ffffff"/>
                          </a:solidFill>
                          <a:latin typeface="Arial"/>
                        </a:rPr>
                        <a:t>Conjunto de entrenamiento</a:t>
                      </a:r>
                      <a:endParaRPr b="0" lang="en-US"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001e33"/>
                    </a:solidFill>
                  </a:tcPr>
                </a:tc>
                <a:tc>
                  <a:txBody>
                    <a:bodyPr lIns="90000" rIns="90000">
                      <a:noAutofit/>
                    </a:bodyPr>
                    <a:p>
                      <a:pPr algn="ctr">
                        <a:lnSpc>
                          <a:spcPct val="100000"/>
                        </a:lnSpc>
                      </a:pPr>
                      <a:r>
                        <a:rPr b="1" lang="en-US" sz="1800" spc="-1" strike="noStrike">
                          <a:solidFill>
                            <a:srgbClr val="ffffff"/>
                          </a:solidFill>
                          <a:latin typeface="Arial"/>
                        </a:rPr>
                        <a:t>Conjunto de validación</a:t>
                      </a:r>
                      <a:endParaRPr b="0" lang="en-US"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001e33"/>
                    </a:solidFill>
                  </a:tcPr>
                </a:tc>
              </a:tr>
              <a:tr h="719640">
                <a:tc>
                  <a:txBody>
                    <a:bodyPr lIns="90000" rIns="90000">
                      <a:noAutofit/>
                    </a:bodyPr>
                    <a:p>
                      <a:pPr>
                        <a:lnSpc>
                          <a:spcPct val="100000"/>
                        </a:lnSpc>
                      </a:pPr>
                      <a:r>
                        <a:rPr b="1" lang="en-US" sz="1800" spc="-1" strike="noStrike">
                          <a:solidFill>
                            <a:srgbClr val="ffffff"/>
                          </a:solidFill>
                          <a:latin typeface="Arial"/>
                        </a:rPr>
                        <a:t>Exactitud</a:t>
                      </a:r>
                      <a:endParaRPr b="0" lang="en-US"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001e33"/>
                    </a:solidFill>
                  </a:tcPr>
                </a:tc>
                <a:tc>
                  <a:txBody>
                    <a:bodyPr lIns="90000" rIns="90000">
                      <a:noAutofit/>
                    </a:bodyPr>
                    <a:p>
                      <a:pPr>
                        <a:lnSpc>
                          <a:spcPct val="100000"/>
                        </a:lnSpc>
                      </a:pPr>
                      <a:r>
                        <a:rPr b="0" lang="en-US" sz="1800" spc="-1" strike="noStrike">
                          <a:solidFill>
                            <a:srgbClr val="ffffff"/>
                          </a:solidFill>
                          <a:latin typeface="Arial"/>
                        </a:rPr>
                        <a:t>0.8</a:t>
                      </a:r>
                      <a:endParaRPr b="0" lang="en-US"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001e33"/>
                    </a:solidFill>
                  </a:tcPr>
                </a:tc>
                <a:tc>
                  <a:txBody>
                    <a:bodyPr lIns="90000" rIns="90000">
                      <a:noAutofit/>
                    </a:bodyPr>
                    <a:p>
                      <a:pPr>
                        <a:lnSpc>
                          <a:spcPct val="100000"/>
                        </a:lnSpc>
                      </a:pPr>
                      <a:r>
                        <a:rPr b="0" lang="en-US" sz="1800" spc="-1" strike="noStrike">
                          <a:solidFill>
                            <a:srgbClr val="ffffff"/>
                          </a:solidFill>
                          <a:latin typeface="Arial"/>
                        </a:rPr>
                        <a:t>0.62</a:t>
                      </a:r>
                      <a:endParaRPr b="0" lang="en-US"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001e33"/>
                    </a:solidFill>
                  </a:tcPr>
                </a:tc>
              </a:tr>
              <a:tr h="720360">
                <a:tc>
                  <a:txBody>
                    <a:bodyPr lIns="90000" rIns="90000">
                      <a:noAutofit/>
                    </a:bodyPr>
                    <a:p>
                      <a:pPr>
                        <a:lnSpc>
                          <a:spcPct val="100000"/>
                        </a:lnSpc>
                      </a:pPr>
                      <a:r>
                        <a:rPr b="1" lang="en-US" sz="1800" spc="-1" strike="noStrike">
                          <a:solidFill>
                            <a:srgbClr val="ffffff"/>
                          </a:solidFill>
                          <a:latin typeface="Arial"/>
                        </a:rPr>
                        <a:t>Precisión</a:t>
                      </a:r>
                      <a:endParaRPr b="0" lang="en-US"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001e33"/>
                    </a:solidFill>
                  </a:tcPr>
                </a:tc>
                <a:tc>
                  <a:txBody>
                    <a:bodyPr lIns="90000" rIns="90000">
                      <a:noAutofit/>
                    </a:bodyPr>
                    <a:p>
                      <a:pPr>
                        <a:lnSpc>
                          <a:spcPct val="100000"/>
                        </a:lnSpc>
                      </a:pPr>
                      <a:r>
                        <a:rPr b="0" lang="en-US" sz="1800" spc="-1" strike="noStrike">
                          <a:solidFill>
                            <a:srgbClr val="ffffff"/>
                          </a:solidFill>
                          <a:latin typeface="Arial"/>
                        </a:rPr>
                        <a:t>0.6</a:t>
                      </a:r>
                      <a:endParaRPr b="0" lang="en-US"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001e33"/>
                    </a:solidFill>
                  </a:tcPr>
                </a:tc>
                <a:tc>
                  <a:txBody>
                    <a:bodyPr lIns="90000" rIns="90000">
                      <a:noAutofit/>
                    </a:bodyPr>
                    <a:p>
                      <a:pPr>
                        <a:lnSpc>
                          <a:spcPct val="100000"/>
                        </a:lnSpc>
                      </a:pPr>
                      <a:r>
                        <a:rPr b="0" lang="en-US" sz="1800" spc="-1" strike="noStrike">
                          <a:solidFill>
                            <a:srgbClr val="ffffff"/>
                          </a:solidFill>
                          <a:latin typeface="Arial"/>
                        </a:rPr>
                        <a:t>0.55</a:t>
                      </a:r>
                      <a:endParaRPr b="0" lang="en-US"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001e33"/>
                    </a:solidFill>
                  </a:tcPr>
                </a:tc>
              </a:tr>
              <a:tr h="720360">
                <a:tc>
                  <a:txBody>
                    <a:bodyPr lIns="90000" rIns="90000">
                      <a:noAutofit/>
                    </a:bodyPr>
                    <a:p>
                      <a:pPr>
                        <a:lnSpc>
                          <a:spcPct val="100000"/>
                        </a:lnSpc>
                      </a:pPr>
                      <a:r>
                        <a:rPr b="1" lang="en-US" sz="1800" spc="-1" strike="noStrike">
                          <a:solidFill>
                            <a:srgbClr val="ffffff"/>
                          </a:solidFill>
                          <a:latin typeface="Arial"/>
                        </a:rPr>
                        <a:t>Sensibilidad</a:t>
                      </a:r>
                      <a:endParaRPr b="0" lang="en-US"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001e33"/>
                    </a:solidFill>
                  </a:tcPr>
                </a:tc>
                <a:tc>
                  <a:txBody>
                    <a:bodyPr lIns="90000" rIns="90000">
                      <a:noAutofit/>
                    </a:bodyPr>
                    <a:p>
                      <a:pPr>
                        <a:lnSpc>
                          <a:spcPct val="100000"/>
                        </a:lnSpc>
                      </a:pPr>
                      <a:r>
                        <a:rPr b="0" lang="en-US" sz="1800" spc="-1" strike="noStrike">
                          <a:solidFill>
                            <a:srgbClr val="ffffff"/>
                          </a:solidFill>
                          <a:latin typeface="Arial"/>
                        </a:rPr>
                        <a:t>0.76</a:t>
                      </a:r>
                      <a:endParaRPr b="0" lang="en-US"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001e33"/>
                    </a:solidFill>
                  </a:tcPr>
                </a:tc>
                <a:tc>
                  <a:txBody>
                    <a:bodyPr lIns="90000" rIns="90000">
                      <a:noAutofit/>
                    </a:bodyPr>
                    <a:p>
                      <a:pPr>
                        <a:lnSpc>
                          <a:spcPct val="100000"/>
                        </a:lnSpc>
                      </a:pPr>
                      <a:r>
                        <a:rPr b="0" lang="en-US" sz="1800" spc="-1" strike="noStrike">
                          <a:solidFill>
                            <a:srgbClr val="ffffff"/>
                          </a:solidFill>
                          <a:latin typeface="Arial"/>
                        </a:rPr>
                        <a:t>0.61</a:t>
                      </a:r>
                      <a:endParaRPr b="0" lang="en-US" sz="1800" spc="-1" strike="noStrike">
                        <a:latin typeface="Arial"/>
                      </a:endParaRPr>
                    </a:p>
                  </a:txBody>
                  <a:tcPr marL="90000" marR="90000">
                    <a:lnL w="720">
                      <a:solidFill>
                        <a:srgbClr val="ffffff"/>
                      </a:solidFill>
                    </a:lnL>
                    <a:lnR w="720">
                      <a:solidFill>
                        <a:srgbClr val="ffffff"/>
                      </a:solidFill>
                    </a:lnR>
                    <a:lnT w="720">
                      <a:solidFill>
                        <a:srgbClr val="ffffff"/>
                      </a:solidFill>
                    </a:lnT>
                    <a:lnB w="720">
                      <a:solidFill>
                        <a:srgbClr val="ffffff"/>
                      </a:solidFill>
                    </a:lnB>
                    <a:solidFill>
                      <a:srgbClr val="001e33"/>
                    </a:solidFill>
                  </a:tcPr>
                </a:tc>
              </a:tr>
            </a:tbl>
          </a:graphicData>
        </a:graphic>
      </p:graphicFrame>
      <p:pic>
        <p:nvPicPr>
          <p:cNvPr id="234" name="" descr=""/>
          <p:cNvPicPr/>
          <p:nvPr/>
        </p:nvPicPr>
        <p:blipFill>
          <a:blip r:embed="rId2"/>
          <a:srcRect l="20026" t="0" r="0" b="0"/>
          <a:stretch/>
        </p:blipFill>
        <p:spPr>
          <a:xfrm>
            <a:off x="7168320" y="2011680"/>
            <a:ext cx="4378680" cy="2674440"/>
          </a:xfrm>
          <a:prstGeom prst="rect">
            <a:avLst/>
          </a:prstGeom>
          <a:ln>
            <a:noFill/>
          </a:ln>
        </p:spPr>
      </p:pic>
      <p:sp>
        <p:nvSpPr>
          <p:cNvPr id="235" name="CustomShape 9"/>
          <p:cNvSpPr/>
          <p:nvPr/>
        </p:nvSpPr>
        <p:spPr>
          <a:xfrm>
            <a:off x="663480" y="4893480"/>
            <a:ext cx="5028120" cy="7293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1400" spc="-1" strike="noStrike">
                <a:solidFill>
                  <a:srgbClr val="001e33"/>
                </a:solidFill>
                <a:latin typeface="Arial"/>
                <a:ea typeface="Noto Sans CJK SC Regular"/>
              </a:rPr>
              <a:t>Métricas de evaluación obtenidas con el conjunto de datos de entrenamiento de 135,000 estudiantes y el conjunto de datos de validación de 45,000 estudiantes.</a:t>
            </a:r>
            <a:endParaRPr b="0" lang="en-US" sz="1400" spc="-1" strike="noStrike">
              <a:latin typeface="Arial"/>
            </a:endParaRPr>
          </a:p>
        </p:txBody>
      </p:sp>
      <p:sp>
        <p:nvSpPr>
          <p:cNvPr id="236" name="CustomShape 10"/>
          <p:cNvSpPr/>
          <p:nvPr/>
        </p:nvSpPr>
        <p:spPr>
          <a:xfrm>
            <a:off x="4297680" y="5989680"/>
            <a:ext cx="293328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Expliquen las tablas con sus</a:t>
            </a:r>
            <a:br/>
            <a:r>
              <a:rPr b="0" i="1" lang="en-US" sz="1400" spc="-1" strike="noStrike">
                <a:solidFill>
                  <a:srgbClr val="ff0000"/>
                </a:solidFill>
                <a:latin typeface="Arial"/>
                <a:ea typeface="DejaVu Sans"/>
              </a:rPr>
              <a:t>propias palabras</a:t>
            </a:r>
            <a:endParaRPr b="0" lang="en-US" sz="1400" spc="-1" strike="noStrike">
              <a:latin typeface="Arial"/>
            </a:endParaRPr>
          </a:p>
        </p:txBody>
      </p:sp>
      <p:sp>
        <p:nvSpPr>
          <p:cNvPr id="237" name="CustomShape 11"/>
          <p:cNvSpPr/>
          <p:nvPr/>
        </p:nvSpPr>
        <p:spPr>
          <a:xfrm>
            <a:off x="4369680" y="5522400"/>
            <a:ext cx="421920" cy="35676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238" name="CustomShape 12"/>
          <p:cNvSpPr/>
          <p:nvPr/>
        </p:nvSpPr>
        <p:spPr>
          <a:xfrm>
            <a:off x="8229600" y="124200"/>
            <a:ext cx="211500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Completen esta lámina</a:t>
            </a:r>
            <a:br/>
            <a:r>
              <a:rPr b="0" i="1" lang="en-US" sz="1400" spc="-1" strike="noStrike">
                <a:solidFill>
                  <a:srgbClr val="ff0000"/>
                </a:solidFill>
                <a:latin typeface="Arial"/>
                <a:ea typeface="DejaVu Sans"/>
              </a:rPr>
              <a:t>en la tercera entrega</a:t>
            </a:r>
            <a:endParaRPr b="0" lang="en-US" sz="14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39" name="Marcador de contenido 3" descr=""/>
          <p:cNvPicPr/>
          <p:nvPr/>
        </p:nvPicPr>
        <p:blipFill>
          <a:blip r:embed="rId1"/>
          <a:stretch/>
        </p:blipFill>
        <p:spPr>
          <a:xfrm>
            <a:off x="-2880" y="0"/>
            <a:ext cx="12196800" cy="6856560"/>
          </a:xfrm>
          <a:prstGeom prst="rect">
            <a:avLst/>
          </a:prstGeom>
          <a:ln>
            <a:noFill/>
          </a:ln>
        </p:spPr>
      </p:pic>
      <p:sp>
        <p:nvSpPr>
          <p:cNvPr id="240" name="CustomShape 1"/>
          <p:cNvSpPr/>
          <p:nvPr/>
        </p:nvSpPr>
        <p:spPr>
          <a:xfrm>
            <a:off x="265320" y="376920"/>
            <a:ext cx="5402880" cy="424800"/>
          </a:xfrm>
          <a:prstGeom prst="rect">
            <a:avLst/>
          </a:prstGeom>
          <a:noFill/>
          <a:ln>
            <a:noFill/>
          </a:ln>
        </p:spPr>
        <p:style>
          <a:lnRef idx="0"/>
          <a:fillRef idx="0"/>
          <a:effectRef idx="0"/>
          <a:fontRef idx="minor"/>
        </p:style>
        <p:txBody>
          <a:bodyPr lIns="90000" rIns="90000" tIns="45000" bIns="45000">
            <a:spAutoFit/>
          </a:bodyPr>
          <a:p>
            <a:pPr>
              <a:lnSpc>
                <a:spcPct val="100000"/>
              </a:lnSpc>
            </a:pPr>
            <a:r>
              <a:rPr b="1" lang="en-US" sz="2200" spc="-1" strike="noStrike">
                <a:solidFill>
                  <a:srgbClr val="ffffff"/>
                </a:solidFill>
                <a:latin typeface="Arial"/>
                <a:ea typeface="DejaVu Sans"/>
              </a:rPr>
              <a:t>Consumo de tiempo y memoria</a:t>
            </a:r>
            <a:endParaRPr b="0" lang="en-US" sz="2200" spc="-1" strike="noStrike">
              <a:latin typeface="Arial"/>
            </a:endParaRPr>
          </a:p>
        </p:txBody>
      </p:sp>
      <p:sp>
        <p:nvSpPr>
          <p:cNvPr id="241" name="CustomShape 2"/>
          <p:cNvSpPr/>
          <p:nvPr/>
        </p:nvSpPr>
        <p:spPr>
          <a:xfrm flipV="1">
            <a:off x="4819320" y="545760"/>
            <a:ext cx="524880" cy="1692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242" name="CustomShape 3"/>
          <p:cNvSpPr/>
          <p:nvPr/>
        </p:nvSpPr>
        <p:spPr>
          <a:xfrm>
            <a:off x="5394960" y="365760"/>
            <a:ext cx="2403360" cy="30276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Conserven ese título</a:t>
            </a:r>
            <a:endParaRPr b="0" lang="en-US" sz="1400" spc="-1" strike="noStrike">
              <a:latin typeface="Arial"/>
            </a:endParaRPr>
          </a:p>
        </p:txBody>
      </p:sp>
      <p:sp>
        <p:nvSpPr>
          <p:cNvPr id="243" name="CustomShape 4"/>
          <p:cNvSpPr/>
          <p:nvPr/>
        </p:nvSpPr>
        <p:spPr>
          <a:xfrm>
            <a:off x="5168160" y="914400"/>
            <a:ext cx="3792600" cy="51624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Creen las gráficas en Excel en español. ¡No tomen pantallazos pixelados del reporte!</a:t>
            </a:r>
            <a:endParaRPr b="0" lang="en-US" sz="1400" spc="-1" strike="noStrike">
              <a:latin typeface="Arial"/>
            </a:endParaRPr>
          </a:p>
        </p:txBody>
      </p:sp>
      <p:sp>
        <p:nvSpPr>
          <p:cNvPr id="244" name="CustomShape 5"/>
          <p:cNvSpPr/>
          <p:nvPr/>
        </p:nvSpPr>
        <p:spPr>
          <a:xfrm flipV="1">
            <a:off x="4719600" y="1172880"/>
            <a:ext cx="447120" cy="38844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graphicFrame>
        <p:nvGraphicFramePr>
          <p:cNvPr id="245" name=""/>
          <p:cNvGraphicFramePr/>
          <p:nvPr/>
        </p:nvGraphicFramePr>
        <p:xfrm>
          <a:off x="146880" y="1914120"/>
          <a:ext cx="5759280" cy="323928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246" name=""/>
          <p:cNvGraphicFramePr/>
          <p:nvPr/>
        </p:nvGraphicFramePr>
        <p:xfrm>
          <a:off x="6071040" y="1878120"/>
          <a:ext cx="5759280" cy="3239280"/>
        </p:xfrm>
        <a:graphic>
          <a:graphicData uri="http://schemas.openxmlformats.org/drawingml/2006/chart">
            <c:chart xmlns:c="http://schemas.openxmlformats.org/drawingml/2006/chart" xmlns:r="http://schemas.openxmlformats.org/officeDocument/2006/relationships" r:id="rId3"/>
          </a:graphicData>
        </a:graphic>
      </p:graphicFrame>
      <p:sp>
        <p:nvSpPr>
          <p:cNvPr id="247" name="CustomShape 6"/>
          <p:cNvSpPr/>
          <p:nvPr/>
        </p:nvSpPr>
        <p:spPr>
          <a:xfrm>
            <a:off x="2249280" y="5117760"/>
            <a:ext cx="5943240" cy="425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200" spc="-1" strike="noStrike">
                <a:solidFill>
                  <a:srgbClr val="001e33"/>
                </a:solidFill>
                <a:latin typeface="Arial"/>
                <a:ea typeface="DejaVu Sans"/>
              </a:rPr>
              <a:t>Consumo de tiempo</a:t>
            </a:r>
            <a:endParaRPr b="0" lang="en-US" sz="2200" spc="-1" strike="noStrike">
              <a:latin typeface="Arial"/>
            </a:endParaRPr>
          </a:p>
        </p:txBody>
      </p:sp>
      <p:sp>
        <p:nvSpPr>
          <p:cNvPr id="248" name="CustomShape 7"/>
          <p:cNvSpPr/>
          <p:nvPr/>
        </p:nvSpPr>
        <p:spPr>
          <a:xfrm>
            <a:off x="8539920" y="5117760"/>
            <a:ext cx="5943240" cy="425160"/>
          </a:xfrm>
          <a:prstGeom prst="rect">
            <a:avLst/>
          </a:prstGeom>
          <a:noFill/>
          <a:ln>
            <a:noFill/>
          </a:ln>
        </p:spPr>
        <p:style>
          <a:lnRef idx="0"/>
          <a:fillRef idx="0"/>
          <a:effectRef idx="0"/>
          <a:fontRef idx="minor"/>
        </p:style>
        <p:txBody>
          <a:bodyPr lIns="90000" rIns="90000" tIns="45000" bIns="45000">
            <a:spAutoFit/>
          </a:bodyPr>
          <a:p>
            <a:pPr>
              <a:lnSpc>
                <a:spcPct val="100000"/>
              </a:lnSpc>
            </a:pPr>
            <a:r>
              <a:rPr b="0" lang="en-US" sz="2200" spc="-1" strike="noStrike">
                <a:solidFill>
                  <a:srgbClr val="001e33"/>
                </a:solidFill>
                <a:latin typeface="Arial"/>
                <a:ea typeface="DejaVu Sans"/>
              </a:rPr>
              <a:t>Consumo de memoria</a:t>
            </a:r>
            <a:endParaRPr b="0" lang="en-US" sz="2200" spc="-1" strike="noStrike">
              <a:latin typeface="Arial"/>
            </a:endParaRPr>
          </a:p>
        </p:txBody>
      </p:sp>
      <p:pic>
        <p:nvPicPr>
          <p:cNvPr id="249" name="" descr=""/>
          <p:cNvPicPr/>
          <p:nvPr/>
        </p:nvPicPr>
        <p:blipFill>
          <a:blip r:embed="rId4"/>
          <a:stretch/>
        </p:blipFill>
        <p:spPr>
          <a:xfrm>
            <a:off x="1648800" y="5105520"/>
            <a:ext cx="527400" cy="527400"/>
          </a:xfrm>
          <a:prstGeom prst="rect">
            <a:avLst/>
          </a:prstGeom>
          <a:ln>
            <a:noFill/>
          </a:ln>
        </p:spPr>
      </p:pic>
      <p:pic>
        <p:nvPicPr>
          <p:cNvPr id="250" name="" descr=""/>
          <p:cNvPicPr/>
          <p:nvPr/>
        </p:nvPicPr>
        <p:blipFill>
          <a:blip r:embed="rId5"/>
          <a:srcRect l="28235" t="24851" r="28737" b="25399"/>
          <a:stretch/>
        </p:blipFill>
        <p:spPr>
          <a:xfrm>
            <a:off x="7827120" y="5117760"/>
            <a:ext cx="712440" cy="547920"/>
          </a:xfrm>
          <a:prstGeom prst="rect">
            <a:avLst/>
          </a:prstGeom>
          <a:ln>
            <a:noFill/>
          </a:ln>
        </p:spPr>
      </p:pic>
      <p:sp>
        <p:nvSpPr>
          <p:cNvPr id="251" name="CustomShape 8"/>
          <p:cNvSpPr/>
          <p:nvPr/>
        </p:nvSpPr>
        <p:spPr>
          <a:xfrm flipH="1">
            <a:off x="10697760" y="757080"/>
            <a:ext cx="365400" cy="433800"/>
          </a:xfrm>
          <a:custGeom>
            <a:avLst/>
            <a:gdLst/>
            <a:ahLst/>
            <a:rect l="l" t="t" r="r" b="b"/>
            <a:pathLst>
              <a:path w="21600" h="21600">
                <a:moveTo>
                  <a:pt x="0" y="0"/>
                </a:moveTo>
                <a:lnTo>
                  <a:pt x="21600" y="21600"/>
                </a:lnTo>
              </a:path>
            </a:pathLst>
          </a:custGeom>
          <a:noFill/>
          <a:ln w="76320">
            <a:solidFill>
              <a:srgbClr val="ff0000"/>
            </a:solidFill>
            <a:round/>
            <a:tailEnd len="med" type="triangle" w="med"/>
          </a:ln>
        </p:spPr>
        <p:style>
          <a:lnRef idx="1">
            <a:schemeClr val="accent1"/>
          </a:lnRef>
          <a:fillRef idx="0">
            <a:schemeClr val="accent1"/>
          </a:fillRef>
          <a:effectRef idx="0">
            <a:schemeClr val="accent1"/>
          </a:effectRef>
          <a:fontRef idx="minor"/>
        </p:style>
      </p:sp>
      <p:sp>
        <p:nvSpPr>
          <p:cNvPr id="252" name="CustomShape 9"/>
          <p:cNvSpPr/>
          <p:nvPr/>
        </p:nvSpPr>
        <p:spPr>
          <a:xfrm>
            <a:off x="9326880" y="1172160"/>
            <a:ext cx="342612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Usen estos colores</a:t>
            </a:r>
            <a:br/>
            <a:r>
              <a:rPr b="0" i="1" lang="en-US" sz="1400" spc="-1" strike="noStrike">
                <a:solidFill>
                  <a:srgbClr val="ff0000"/>
                </a:solidFill>
                <a:latin typeface="Arial"/>
                <a:ea typeface="DejaVu Sans"/>
              </a:rPr>
              <a:t>para sus gráficas</a:t>
            </a:r>
            <a:endParaRPr b="0" lang="en-US" sz="1400" spc="-1" strike="noStrike">
              <a:latin typeface="Arial"/>
            </a:endParaRPr>
          </a:p>
        </p:txBody>
      </p:sp>
      <p:sp>
        <p:nvSpPr>
          <p:cNvPr id="253" name="CustomShape 10"/>
          <p:cNvSpPr/>
          <p:nvPr/>
        </p:nvSpPr>
        <p:spPr>
          <a:xfrm>
            <a:off x="8229600" y="124200"/>
            <a:ext cx="2115000" cy="515880"/>
          </a:xfrm>
          <a:prstGeom prst="rect">
            <a:avLst/>
          </a:prstGeom>
          <a:noFill/>
          <a:ln>
            <a:noFill/>
          </a:ln>
        </p:spPr>
        <p:style>
          <a:lnRef idx="0"/>
          <a:fillRef idx="0"/>
          <a:effectRef idx="0"/>
          <a:fontRef idx="minor"/>
        </p:style>
        <p:txBody>
          <a:bodyPr lIns="90000" rIns="90000" tIns="45000" bIns="45000">
            <a:spAutoFit/>
          </a:bodyPr>
          <a:p>
            <a:pPr algn="ctr">
              <a:lnSpc>
                <a:spcPct val="100000"/>
              </a:lnSpc>
            </a:pPr>
            <a:r>
              <a:rPr b="0" i="1" lang="en-US" sz="1400" spc="-1" strike="noStrike">
                <a:solidFill>
                  <a:srgbClr val="ff0000"/>
                </a:solidFill>
                <a:latin typeface="Arial"/>
                <a:ea typeface="DejaVu Sans"/>
              </a:rPr>
              <a:t>Completen esta lámina</a:t>
            </a:r>
            <a:br/>
            <a:r>
              <a:rPr b="0" i="1" lang="en-US" sz="1400" spc="-1" strike="noStrike">
                <a:solidFill>
                  <a:srgbClr val="ff0000"/>
                </a:solidFill>
                <a:latin typeface="Arial"/>
                <a:ea typeface="DejaVu Sans"/>
              </a:rPr>
              <a:t>en la tercera entrega</a:t>
            </a:r>
            <a:endParaRPr b="0" lang="en-US" sz="14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1545</TotalTime>
  <Application>LibreOffice/6.4.5.2$Linux_X86_64 LibreOffice_project/40$Build-2</Application>
  <Words>4</Words>
  <Paragraphs>1</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2020-06-26T14:36:07Z</dcterms:created>
  <dc:creator>Referee</dc:creator>
  <dc:description/>
  <dc:language>en-US</dc:language>
  <cp:lastModifiedBy/>
  <dcterms:modified xsi:type="dcterms:W3CDTF">2020-08-11T11:49:02Z</dcterms:modified>
  <cp:revision>28</cp:revision>
  <dc:subject/>
  <dc:title>Presentación de PowerPoint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Panorámica</vt:lpwstr>
  </property>
  <property fmtid="{D5CDD505-2E9C-101B-9397-08002B2CF9AE}" pid="9" name="ScaleCrop">
    <vt:bool>0</vt:bool>
  </property>
  <property fmtid="{D5CDD505-2E9C-101B-9397-08002B2CF9AE}" pid="10" name="ShareDoc">
    <vt:bool>0</vt:bool>
  </property>
  <property fmtid="{D5CDD505-2E9C-101B-9397-08002B2CF9AE}" pid="11" name="Slides">
    <vt:i4>2</vt:i4>
  </property>
</Properties>
</file>